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56" r:id="rId2"/>
    <p:sldId id="298" r:id="rId3"/>
    <p:sldId id="295" r:id="rId4"/>
    <p:sldId id="296" r:id="rId5"/>
    <p:sldId id="334" r:id="rId6"/>
    <p:sldId id="330" r:id="rId7"/>
    <p:sldId id="311" r:id="rId8"/>
    <p:sldId id="316" r:id="rId9"/>
    <p:sldId id="336" r:id="rId10"/>
    <p:sldId id="307" r:id="rId11"/>
    <p:sldId id="308" r:id="rId12"/>
    <p:sldId id="317" r:id="rId13"/>
    <p:sldId id="297" r:id="rId14"/>
    <p:sldId id="328" r:id="rId15"/>
    <p:sldId id="331" r:id="rId16"/>
    <p:sldId id="303" r:id="rId17"/>
    <p:sldId id="314" r:id="rId18"/>
    <p:sldId id="304" r:id="rId19"/>
    <p:sldId id="333" r:id="rId20"/>
    <p:sldId id="306" r:id="rId21"/>
    <p:sldId id="293" r:id="rId22"/>
    <p:sldId id="335" r:id="rId23"/>
    <p:sldId id="318" r:id="rId24"/>
    <p:sldId id="319" r:id="rId25"/>
    <p:sldId id="321" r:id="rId26"/>
    <p:sldId id="324" r:id="rId27"/>
    <p:sldId id="264"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4F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03" autoAdjust="0"/>
    <p:restoredTop sz="87531" autoAdjust="0"/>
  </p:normalViewPr>
  <p:slideViewPr>
    <p:cSldViewPr>
      <p:cViewPr varScale="1">
        <p:scale>
          <a:sx n="50" d="100"/>
          <a:sy n="50" d="100"/>
        </p:scale>
        <p:origin x="1363" y="34"/>
      </p:cViewPr>
      <p:guideLst>
        <p:guide orient="horz" pos="2160"/>
        <p:guide pos="2880"/>
      </p:guideLst>
    </p:cSldViewPr>
  </p:slideViewPr>
  <p:outlineViewPr>
    <p:cViewPr>
      <p:scale>
        <a:sx n="33" d="100"/>
        <a:sy n="33" d="100"/>
      </p:scale>
      <p:origin x="0" y="0"/>
    </p:cViewPr>
  </p:outlineViewPr>
  <p:notesTextViewPr>
    <p:cViewPr>
      <p:scale>
        <a:sx n="50" d="100"/>
        <a:sy n="50" d="100"/>
      </p:scale>
      <p:origin x="0" y="0"/>
    </p:cViewPr>
  </p:notesTextViewPr>
  <p:notesViewPr>
    <p:cSldViewPr>
      <p:cViewPr varScale="1">
        <p:scale>
          <a:sx n="56" d="100"/>
          <a:sy n="56" d="100"/>
        </p:scale>
        <p:origin x="2822" y="53"/>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49"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AA98953-FD4E-4AA4-9362-F5A980B30AB1}" type="doc">
      <dgm:prSet loTypeId="urn:microsoft.com/office/officeart/2005/8/layout/radial6" loCatId="relationship" qsTypeId="urn:microsoft.com/office/officeart/2005/8/quickstyle/simple1" qsCatId="simple" csTypeId="urn:microsoft.com/office/officeart/2005/8/colors/colorful2" csCatId="colorful" phldr="1"/>
      <dgm:spPr/>
      <dgm:t>
        <a:bodyPr/>
        <a:lstStyle/>
        <a:p>
          <a:endParaRPr lang="en-US"/>
        </a:p>
      </dgm:t>
    </dgm:pt>
    <dgm:pt modelId="{1883C6E9-61BC-4AB4-B546-75C15E7CA0B2}">
      <dgm:prSet phldrT="[Text]"/>
      <dgm:spPr>
        <a:scene3d>
          <a:camera prst="orthographicFront"/>
          <a:lightRig rig="threePt" dir="t"/>
        </a:scene3d>
        <a:sp3d>
          <a:bevelT/>
        </a:sp3d>
      </dgm:spPr>
      <dgm:t>
        <a:bodyPr/>
        <a:lstStyle/>
        <a:p>
          <a:r>
            <a:rPr lang="en-US" b="1" dirty="0" smtClean="0"/>
            <a:t>AoD Priorities</a:t>
          </a:r>
          <a:endParaRPr lang="en-US" b="1" dirty="0"/>
        </a:p>
      </dgm:t>
    </dgm:pt>
    <dgm:pt modelId="{AF51F53A-1A79-4F54-8DDE-A23C1BD827F9}" type="parTrans" cxnId="{7532493D-4691-44EC-9852-ABCE4C284D62}">
      <dgm:prSet/>
      <dgm:spPr/>
      <dgm:t>
        <a:bodyPr/>
        <a:lstStyle/>
        <a:p>
          <a:endParaRPr lang="en-US"/>
        </a:p>
      </dgm:t>
    </dgm:pt>
    <dgm:pt modelId="{E3F28CF5-EFCC-4C49-BD5B-F00A3191DB80}" type="sibTrans" cxnId="{7532493D-4691-44EC-9852-ABCE4C284D62}">
      <dgm:prSet/>
      <dgm:spPr/>
      <dgm:t>
        <a:bodyPr/>
        <a:lstStyle/>
        <a:p>
          <a:endParaRPr lang="en-US"/>
        </a:p>
      </dgm:t>
    </dgm:pt>
    <dgm:pt modelId="{3C9DD566-FE9F-4DD3-9E55-5A476736E037}">
      <dgm:prSet/>
      <dgm:spPr>
        <a:scene3d>
          <a:camera prst="orthographicFront"/>
          <a:lightRig rig="threePt" dir="t"/>
        </a:scene3d>
        <a:sp3d>
          <a:bevelT/>
        </a:sp3d>
      </dgm:spPr>
      <dgm:t>
        <a:bodyPr/>
        <a:lstStyle/>
        <a:p>
          <a:r>
            <a:rPr lang="en-US" b="1" dirty="0" smtClean="0">
              <a:solidFill>
                <a:schemeClr val="tx1"/>
              </a:solidFill>
            </a:rPr>
            <a:t>Achieving Economic Security and mobility</a:t>
          </a:r>
          <a:endParaRPr lang="en-US" b="1" dirty="0">
            <a:solidFill>
              <a:schemeClr val="tx1"/>
            </a:solidFill>
          </a:endParaRPr>
        </a:p>
      </dgm:t>
    </dgm:pt>
    <dgm:pt modelId="{0CC248E3-8E41-4CD2-8ED9-DA7A793D44B5}" type="parTrans" cxnId="{528CC595-972B-4DD9-98ED-39843F0B6106}">
      <dgm:prSet/>
      <dgm:spPr>
        <a:scene3d>
          <a:camera prst="orthographicFront"/>
          <a:lightRig rig="threePt" dir="t"/>
        </a:scene3d>
        <a:sp3d>
          <a:bevelT/>
        </a:sp3d>
      </dgm:spPr>
      <dgm:t>
        <a:bodyPr/>
        <a:lstStyle/>
        <a:p>
          <a:endParaRPr lang="en-US"/>
        </a:p>
      </dgm:t>
    </dgm:pt>
    <dgm:pt modelId="{9EB9BCE8-712B-4C44-B3C2-40A050A8B343}" type="sibTrans" cxnId="{528CC595-972B-4DD9-98ED-39843F0B6106}">
      <dgm:prSet/>
      <dgm:spPr/>
      <dgm:t>
        <a:bodyPr/>
        <a:lstStyle/>
        <a:p>
          <a:endParaRPr lang="en-US"/>
        </a:p>
      </dgm:t>
    </dgm:pt>
    <dgm:pt modelId="{74FAFE0A-7199-435F-864B-723890F2FFBD}">
      <dgm:prSet/>
      <dgm:spPr>
        <a:scene3d>
          <a:camera prst="orthographicFront"/>
          <a:lightRig rig="threePt" dir="t"/>
        </a:scene3d>
        <a:sp3d>
          <a:bevelT/>
        </a:sp3d>
      </dgm:spPr>
      <dgm:t>
        <a:bodyPr/>
        <a:lstStyle/>
        <a:p>
          <a:r>
            <a:rPr lang="en-US" b="1" dirty="0" smtClean="0">
              <a:solidFill>
                <a:schemeClr val="tx1"/>
              </a:solidFill>
            </a:rPr>
            <a:t>Empowering Individuals,  Families and Communities </a:t>
          </a:r>
          <a:endParaRPr lang="en-US" b="1" dirty="0">
            <a:solidFill>
              <a:schemeClr val="tx1"/>
            </a:solidFill>
          </a:endParaRPr>
        </a:p>
      </dgm:t>
    </dgm:pt>
    <dgm:pt modelId="{22C8C262-5E5C-45A6-BF8D-97D832C3D84A}" type="parTrans" cxnId="{FBF77625-9FC0-43D0-BBFB-A82B04BCB4FC}">
      <dgm:prSet/>
      <dgm:spPr>
        <a:scene3d>
          <a:camera prst="orthographicFront"/>
          <a:lightRig rig="threePt" dir="t"/>
        </a:scene3d>
        <a:sp3d>
          <a:bevelT/>
        </a:sp3d>
      </dgm:spPr>
      <dgm:t>
        <a:bodyPr/>
        <a:lstStyle/>
        <a:p>
          <a:endParaRPr lang="en-US"/>
        </a:p>
      </dgm:t>
    </dgm:pt>
    <dgm:pt modelId="{47405D90-ABEC-460C-9399-D6F4275F8C5D}" type="sibTrans" cxnId="{FBF77625-9FC0-43D0-BBFB-A82B04BCB4FC}">
      <dgm:prSet/>
      <dgm:spPr/>
      <dgm:t>
        <a:bodyPr/>
        <a:lstStyle/>
        <a:p>
          <a:endParaRPr lang="en-US"/>
        </a:p>
      </dgm:t>
    </dgm:pt>
    <dgm:pt modelId="{750F32D2-578D-4E4F-B8F9-FC0DD7A61CD6}">
      <dgm:prSet/>
      <dgm:spPr>
        <a:scene3d>
          <a:camera prst="orthographicFront"/>
          <a:lightRig rig="threePt" dir="t"/>
        </a:scene3d>
        <a:sp3d>
          <a:bevelT/>
        </a:sp3d>
      </dgm:spPr>
      <dgm:t>
        <a:bodyPr/>
        <a:lstStyle/>
        <a:p>
          <a:r>
            <a:rPr lang="en-US" b="1" dirty="0" smtClean="0"/>
            <a:t>Protecting Rights and Preventing Abuse</a:t>
          </a:r>
          <a:endParaRPr lang="en-US" b="1" dirty="0"/>
        </a:p>
      </dgm:t>
    </dgm:pt>
    <dgm:pt modelId="{4A3874A2-3EE4-4450-8915-0F56B62BE69F}" type="parTrans" cxnId="{4E9886B3-6169-4707-824C-39024A46EDED}">
      <dgm:prSet/>
      <dgm:spPr/>
      <dgm:t>
        <a:bodyPr/>
        <a:lstStyle/>
        <a:p>
          <a:endParaRPr lang="en-US"/>
        </a:p>
      </dgm:t>
    </dgm:pt>
    <dgm:pt modelId="{579E890F-F6E4-4948-B953-50ECFA784C2E}" type="sibTrans" cxnId="{4E9886B3-6169-4707-824C-39024A46EDED}">
      <dgm:prSet/>
      <dgm:spPr/>
      <dgm:t>
        <a:bodyPr/>
        <a:lstStyle/>
        <a:p>
          <a:endParaRPr lang="en-US"/>
        </a:p>
      </dgm:t>
    </dgm:pt>
    <dgm:pt modelId="{2943BBC0-C9BE-450C-99DC-FD7847AC2ACF}">
      <dgm:prSet/>
      <dgm:spPr>
        <a:scene3d>
          <a:camera prst="orthographicFront">
            <a:rot lat="0" lon="0" rev="0"/>
          </a:camera>
          <a:lightRig rig="balanced" dir="t">
            <a:rot lat="0" lon="0" rev="8700000"/>
          </a:lightRig>
        </a:scene3d>
        <a:sp3d>
          <a:bevelT w="190500" h="38100"/>
        </a:sp3d>
      </dgm:spPr>
      <dgm:t>
        <a:bodyPr/>
        <a:lstStyle/>
        <a:p>
          <a:r>
            <a:rPr lang="en-US" b="1" dirty="0" smtClean="0">
              <a:solidFill>
                <a:schemeClr val="tx1"/>
              </a:solidFill>
            </a:rPr>
            <a:t>Healthy Living </a:t>
          </a:r>
          <a:r>
            <a:rPr lang="en-US" b="1" dirty="0">
              <a:solidFill>
                <a:schemeClr val="tx1"/>
              </a:solidFill>
            </a:rPr>
            <a:t>with a </a:t>
          </a:r>
          <a:r>
            <a:rPr lang="en-US" b="1" dirty="0" smtClean="0">
              <a:solidFill>
                <a:schemeClr val="tx1"/>
              </a:solidFill>
            </a:rPr>
            <a:t>Disability </a:t>
          </a:r>
          <a:endParaRPr lang="en-US" b="1" dirty="0">
            <a:solidFill>
              <a:schemeClr val="tx1"/>
            </a:solidFill>
          </a:endParaRPr>
        </a:p>
      </dgm:t>
    </dgm:pt>
    <dgm:pt modelId="{24F8CB5B-1BA9-4DAC-B33B-6227767F19E6}" type="parTrans" cxnId="{E06D8D6B-CB14-4E52-9217-B1F576DA7185}">
      <dgm:prSet/>
      <dgm:spPr/>
      <dgm:t>
        <a:bodyPr/>
        <a:lstStyle/>
        <a:p>
          <a:endParaRPr lang="en-US"/>
        </a:p>
      </dgm:t>
    </dgm:pt>
    <dgm:pt modelId="{23CB56C4-2697-4B93-9DB4-9D71D979441A}" type="sibTrans" cxnId="{E06D8D6B-CB14-4E52-9217-B1F576DA7185}">
      <dgm:prSet/>
      <dgm:spPr/>
      <dgm:t>
        <a:bodyPr/>
        <a:lstStyle/>
        <a:p>
          <a:endParaRPr lang="en-US"/>
        </a:p>
      </dgm:t>
    </dgm:pt>
    <dgm:pt modelId="{6B6833BE-93D1-4653-8F3A-08911B7863B8}" type="pres">
      <dgm:prSet presAssocID="{7AA98953-FD4E-4AA4-9362-F5A980B30AB1}" presName="Name0" presStyleCnt="0">
        <dgm:presLayoutVars>
          <dgm:chMax val="1"/>
          <dgm:dir/>
          <dgm:animLvl val="ctr"/>
          <dgm:resizeHandles val="exact"/>
        </dgm:presLayoutVars>
      </dgm:prSet>
      <dgm:spPr/>
      <dgm:t>
        <a:bodyPr/>
        <a:lstStyle/>
        <a:p>
          <a:endParaRPr lang="en-US"/>
        </a:p>
      </dgm:t>
    </dgm:pt>
    <dgm:pt modelId="{0CE583AF-4B7E-4A48-AEB1-89E0892C9D48}" type="pres">
      <dgm:prSet presAssocID="{1883C6E9-61BC-4AB4-B546-75C15E7CA0B2}" presName="centerShape" presStyleLbl="node0" presStyleIdx="0" presStyleCnt="1"/>
      <dgm:spPr/>
      <dgm:t>
        <a:bodyPr/>
        <a:lstStyle/>
        <a:p>
          <a:endParaRPr lang="en-US"/>
        </a:p>
      </dgm:t>
    </dgm:pt>
    <dgm:pt modelId="{8C67D6C7-837A-4270-B6C9-88EFE3679001}" type="pres">
      <dgm:prSet presAssocID="{2943BBC0-C9BE-450C-99DC-FD7847AC2ACF}" presName="node" presStyleLbl="node1" presStyleIdx="0" presStyleCnt="4">
        <dgm:presLayoutVars>
          <dgm:bulletEnabled val="1"/>
        </dgm:presLayoutVars>
      </dgm:prSet>
      <dgm:spPr/>
      <dgm:t>
        <a:bodyPr/>
        <a:lstStyle/>
        <a:p>
          <a:endParaRPr lang="en-US"/>
        </a:p>
      </dgm:t>
    </dgm:pt>
    <dgm:pt modelId="{758328C6-C2FE-47DB-8D6B-B8C9A66C3AAE}" type="pres">
      <dgm:prSet presAssocID="{2943BBC0-C9BE-450C-99DC-FD7847AC2ACF}" presName="dummy" presStyleCnt="0"/>
      <dgm:spPr/>
      <dgm:t>
        <a:bodyPr/>
        <a:lstStyle/>
        <a:p>
          <a:endParaRPr lang="en-US"/>
        </a:p>
      </dgm:t>
    </dgm:pt>
    <dgm:pt modelId="{79E68C82-2F74-4C3A-9048-61E1947546A4}" type="pres">
      <dgm:prSet presAssocID="{23CB56C4-2697-4B93-9DB4-9D71D979441A}" presName="sibTrans" presStyleLbl="sibTrans2D1" presStyleIdx="0" presStyleCnt="4"/>
      <dgm:spPr/>
      <dgm:t>
        <a:bodyPr/>
        <a:lstStyle/>
        <a:p>
          <a:endParaRPr lang="en-US"/>
        </a:p>
      </dgm:t>
    </dgm:pt>
    <dgm:pt modelId="{B83A98CB-6C3E-4B25-BB0F-41821166D550}" type="pres">
      <dgm:prSet presAssocID="{3C9DD566-FE9F-4DD3-9E55-5A476736E037}" presName="node" presStyleLbl="node1" presStyleIdx="1" presStyleCnt="4">
        <dgm:presLayoutVars>
          <dgm:bulletEnabled val="1"/>
        </dgm:presLayoutVars>
      </dgm:prSet>
      <dgm:spPr/>
      <dgm:t>
        <a:bodyPr/>
        <a:lstStyle/>
        <a:p>
          <a:endParaRPr lang="en-US"/>
        </a:p>
      </dgm:t>
    </dgm:pt>
    <dgm:pt modelId="{914744C7-EA37-427D-A48A-0420F237EF8E}" type="pres">
      <dgm:prSet presAssocID="{3C9DD566-FE9F-4DD3-9E55-5A476736E037}" presName="dummy" presStyleCnt="0"/>
      <dgm:spPr/>
      <dgm:t>
        <a:bodyPr/>
        <a:lstStyle/>
        <a:p>
          <a:endParaRPr lang="en-US"/>
        </a:p>
      </dgm:t>
    </dgm:pt>
    <dgm:pt modelId="{73795651-D920-485B-8BB0-EF64FB561B0A}" type="pres">
      <dgm:prSet presAssocID="{9EB9BCE8-712B-4C44-B3C2-40A050A8B343}" presName="sibTrans" presStyleLbl="sibTrans2D1" presStyleIdx="1" presStyleCnt="4"/>
      <dgm:spPr/>
      <dgm:t>
        <a:bodyPr/>
        <a:lstStyle/>
        <a:p>
          <a:endParaRPr lang="en-US"/>
        </a:p>
      </dgm:t>
    </dgm:pt>
    <dgm:pt modelId="{F9193DEC-2270-4137-8E0D-E5D2E5524D2D}" type="pres">
      <dgm:prSet presAssocID="{74FAFE0A-7199-435F-864B-723890F2FFBD}" presName="node" presStyleLbl="node1" presStyleIdx="2" presStyleCnt="4">
        <dgm:presLayoutVars>
          <dgm:bulletEnabled val="1"/>
        </dgm:presLayoutVars>
      </dgm:prSet>
      <dgm:spPr/>
      <dgm:t>
        <a:bodyPr/>
        <a:lstStyle/>
        <a:p>
          <a:endParaRPr lang="en-US"/>
        </a:p>
      </dgm:t>
    </dgm:pt>
    <dgm:pt modelId="{C5587567-42E5-4E7B-BFC3-57EDBCB96D20}" type="pres">
      <dgm:prSet presAssocID="{74FAFE0A-7199-435F-864B-723890F2FFBD}" presName="dummy" presStyleCnt="0"/>
      <dgm:spPr/>
      <dgm:t>
        <a:bodyPr/>
        <a:lstStyle/>
        <a:p>
          <a:endParaRPr lang="en-US"/>
        </a:p>
      </dgm:t>
    </dgm:pt>
    <dgm:pt modelId="{BF170C72-D934-43AB-BEA7-53A37440D792}" type="pres">
      <dgm:prSet presAssocID="{47405D90-ABEC-460C-9399-D6F4275F8C5D}" presName="sibTrans" presStyleLbl="sibTrans2D1" presStyleIdx="2" presStyleCnt="4"/>
      <dgm:spPr/>
      <dgm:t>
        <a:bodyPr/>
        <a:lstStyle/>
        <a:p>
          <a:endParaRPr lang="en-US"/>
        </a:p>
      </dgm:t>
    </dgm:pt>
    <dgm:pt modelId="{D87F79C5-536F-49BE-BC89-5E8E68B9BE49}" type="pres">
      <dgm:prSet presAssocID="{750F32D2-578D-4E4F-B8F9-FC0DD7A61CD6}" presName="node" presStyleLbl="node1" presStyleIdx="3" presStyleCnt="4">
        <dgm:presLayoutVars>
          <dgm:bulletEnabled val="1"/>
        </dgm:presLayoutVars>
      </dgm:prSet>
      <dgm:spPr/>
      <dgm:t>
        <a:bodyPr/>
        <a:lstStyle/>
        <a:p>
          <a:endParaRPr lang="en-US"/>
        </a:p>
      </dgm:t>
    </dgm:pt>
    <dgm:pt modelId="{583EC75E-75F7-421D-BB74-7963B2EB35E3}" type="pres">
      <dgm:prSet presAssocID="{750F32D2-578D-4E4F-B8F9-FC0DD7A61CD6}" presName="dummy" presStyleCnt="0"/>
      <dgm:spPr/>
      <dgm:t>
        <a:bodyPr/>
        <a:lstStyle/>
        <a:p>
          <a:endParaRPr lang="en-US"/>
        </a:p>
      </dgm:t>
    </dgm:pt>
    <dgm:pt modelId="{8520B5E3-D5EB-408C-9F12-3F46AE1647B3}" type="pres">
      <dgm:prSet presAssocID="{579E890F-F6E4-4948-B953-50ECFA784C2E}" presName="sibTrans" presStyleLbl="sibTrans2D1" presStyleIdx="3" presStyleCnt="4"/>
      <dgm:spPr/>
      <dgm:t>
        <a:bodyPr/>
        <a:lstStyle/>
        <a:p>
          <a:endParaRPr lang="en-US"/>
        </a:p>
      </dgm:t>
    </dgm:pt>
  </dgm:ptLst>
  <dgm:cxnLst>
    <dgm:cxn modelId="{EEFEC0F2-550C-42B7-BD93-F7D1766C3606}" type="presOf" srcId="{2943BBC0-C9BE-450C-99DC-FD7847AC2ACF}" destId="{8C67D6C7-837A-4270-B6C9-88EFE3679001}" srcOrd="0" destOrd="0" presId="urn:microsoft.com/office/officeart/2005/8/layout/radial6"/>
    <dgm:cxn modelId="{5D65FD4B-CEE1-4C6F-A755-64245E846772}" type="presOf" srcId="{7AA98953-FD4E-4AA4-9362-F5A980B30AB1}" destId="{6B6833BE-93D1-4653-8F3A-08911B7863B8}" srcOrd="0" destOrd="0" presId="urn:microsoft.com/office/officeart/2005/8/layout/radial6"/>
    <dgm:cxn modelId="{528CC595-972B-4DD9-98ED-39843F0B6106}" srcId="{1883C6E9-61BC-4AB4-B546-75C15E7CA0B2}" destId="{3C9DD566-FE9F-4DD3-9E55-5A476736E037}" srcOrd="1" destOrd="0" parTransId="{0CC248E3-8E41-4CD2-8ED9-DA7A793D44B5}" sibTransId="{9EB9BCE8-712B-4C44-B3C2-40A050A8B343}"/>
    <dgm:cxn modelId="{92DC46DF-E5E7-42C9-8B47-9B2CDD7CEDED}" type="presOf" srcId="{47405D90-ABEC-460C-9399-D6F4275F8C5D}" destId="{BF170C72-D934-43AB-BEA7-53A37440D792}" srcOrd="0" destOrd="0" presId="urn:microsoft.com/office/officeart/2005/8/layout/radial6"/>
    <dgm:cxn modelId="{45E65573-6D34-49C1-9B41-B34739C0CC91}" type="presOf" srcId="{3C9DD566-FE9F-4DD3-9E55-5A476736E037}" destId="{B83A98CB-6C3E-4B25-BB0F-41821166D550}" srcOrd="0" destOrd="0" presId="urn:microsoft.com/office/officeart/2005/8/layout/radial6"/>
    <dgm:cxn modelId="{E06D8D6B-CB14-4E52-9217-B1F576DA7185}" srcId="{1883C6E9-61BC-4AB4-B546-75C15E7CA0B2}" destId="{2943BBC0-C9BE-450C-99DC-FD7847AC2ACF}" srcOrd="0" destOrd="0" parTransId="{24F8CB5B-1BA9-4DAC-B33B-6227767F19E6}" sibTransId="{23CB56C4-2697-4B93-9DB4-9D71D979441A}"/>
    <dgm:cxn modelId="{063721DB-FB62-4F09-A72F-2BA264B716BF}" type="presOf" srcId="{74FAFE0A-7199-435F-864B-723890F2FFBD}" destId="{F9193DEC-2270-4137-8E0D-E5D2E5524D2D}" srcOrd="0" destOrd="0" presId="urn:microsoft.com/office/officeart/2005/8/layout/radial6"/>
    <dgm:cxn modelId="{4E9886B3-6169-4707-824C-39024A46EDED}" srcId="{1883C6E9-61BC-4AB4-B546-75C15E7CA0B2}" destId="{750F32D2-578D-4E4F-B8F9-FC0DD7A61CD6}" srcOrd="3" destOrd="0" parTransId="{4A3874A2-3EE4-4450-8915-0F56B62BE69F}" sibTransId="{579E890F-F6E4-4948-B953-50ECFA784C2E}"/>
    <dgm:cxn modelId="{6E15272A-9E7D-42C8-922B-4CD00B810CC8}" type="presOf" srcId="{1883C6E9-61BC-4AB4-B546-75C15E7CA0B2}" destId="{0CE583AF-4B7E-4A48-AEB1-89E0892C9D48}" srcOrd="0" destOrd="0" presId="urn:microsoft.com/office/officeart/2005/8/layout/radial6"/>
    <dgm:cxn modelId="{FBF77625-9FC0-43D0-BBFB-A82B04BCB4FC}" srcId="{1883C6E9-61BC-4AB4-B546-75C15E7CA0B2}" destId="{74FAFE0A-7199-435F-864B-723890F2FFBD}" srcOrd="2" destOrd="0" parTransId="{22C8C262-5E5C-45A6-BF8D-97D832C3D84A}" sibTransId="{47405D90-ABEC-460C-9399-D6F4275F8C5D}"/>
    <dgm:cxn modelId="{F72E85CD-C6AD-4606-9A5A-401853D21024}" type="presOf" srcId="{23CB56C4-2697-4B93-9DB4-9D71D979441A}" destId="{79E68C82-2F74-4C3A-9048-61E1947546A4}" srcOrd="0" destOrd="0" presId="urn:microsoft.com/office/officeart/2005/8/layout/radial6"/>
    <dgm:cxn modelId="{7532493D-4691-44EC-9852-ABCE4C284D62}" srcId="{7AA98953-FD4E-4AA4-9362-F5A980B30AB1}" destId="{1883C6E9-61BC-4AB4-B546-75C15E7CA0B2}" srcOrd="0" destOrd="0" parTransId="{AF51F53A-1A79-4F54-8DDE-A23C1BD827F9}" sibTransId="{E3F28CF5-EFCC-4C49-BD5B-F00A3191DB80}"/>
    <dgm:cxn modelId="{CD3E18E9-8BD9-4C8A-8C7A-F6300CD59560}" type="presOf" srcId="{750F32D2-578D-4E4F-B8F9-FC0DD7A61CD6}" destId="{D87F79C5-536F-49BE-BC89-5E8E68B9BE49}" srcOrd="0" destOrd="0" presId="urn:microsoft.com/office/officeart/2005/8/layout/radial6"/>
    <dgm:cxn modelId="{6CB5C109-BCD6-4F87-B9EF-1850B6574F5F}" type="presOf" srcId="{579E890F-F6E4-4948-B953-50ECFA784C2E}" destId="{8520B5E3-D5EB-408C-9F12-3F46AE1647B3}" srcOrd="0" destOrd="0" presId="urn:microsoft.com/office/officeart/2005/8/layout/radial6"/>
    <dgm:cxn modelId="{13B00A70-06CC-4A2C-9AEA-CEE28F6AAB31}" type="presOf" srcId="{9EB9BCE8-712B-4C44-B3C2-40A050A8B343}" destId="{73795651-D920-485B-8BB0-EF64FB561B0A}" srcOrd="0" destOrd="0" presId="urn:microsoft.com/office/officeart/2005/8/layout/radial6"/>
    <dgm:cxn modelId="{E2E4B387-EBB2-4985-B0F5-A5FF161A22E4}" type="presParOf" srcId="{6B6833BE-93D1-4653-8F3A-08911B7863B8}" destId="{0CE583AF-4B7E-4A48-AEB1-89E0892C9D48}" srcOrd="0" destOrd="0" presId="urn:microsoft.com/office/officeart/2005/8/layout/radial6"/>
    <dgm:cxn modelId="{61D032AB-626E-4C3B-96B3-B98E738EBEBA}" type="presParOf" srcId="{6B6833BE-93D1-4653-8F3A-08911B7863B8}" destId="{8C67D6C7-837A-4270-B6C9-88EFE3679001}" srcOrd="1" destOrd="0" presId="urn:microsoft.com/office/officeart/2005/8/layout/radial6"/>
    <dgm:cxn modelId="{4601A843-D0B8-4C3C-8382-8E2C3E39DCB1}" type="presParOf" srcId="{6B6833BE-93D1-4653-8F3A-08911B7863B8}" destId="{758328C6-C2FE-47DB-8D6B-B8C9A66C3AAE}" srcOrd="2" destOrd="0" presId="urn:microsoft.com/office/officeart/2005/8/layout/radial6"/>
    <dgm:cxn modelId="{9794ABCD-F059-4C23-A26A-F222FCAB9E4A}" type="presParOf" srcId="{6B6833BE-93D1-4653-8F3A-08911B7863B8}" destId="{79E68C82-2F74-4C3A-9048-61E1947546A4}" srcOrd="3" destOrd="0" presId="urn:microsoft.com/office/officeart/2005/8/layout/radial6"/>
    <dgm:cxn modelId="{CB262EE6-6FC7-41D5-924C-90AB951B5C62}" type="presParOf" srcId="{6B6833BE-93D1-4653-8F3A-08911B7863B8}" destId="{B83A98CB-6C3E-4B25-BB0F-41821166D550}" srcOrd="4" destOrd="0" presId="urn:microsoft.com/office/officeart/2005/8/layout/radial6"/>
    <dgm:cxn modelId="{C1DD1B00-4D9D-414B-B8DA-0F5CBD9F3A16}" type="presParOf" srcId="{6B6833BE-93D1-4653-8F3A-08911B7863B8}" destId="{914744C7-EA37-427D-A48A-0420F237EF8E}" srcOrd="5" destOrd="0" presId="urn:microsoft.com/office/officeart/2005/8/layout/radial6"/>
    <dgm:cxn modelId="{58F86AC5-3B3A-4F42-895F-48924FFFDEA8}" type="presParOf" srcId="{6B6833BE-93D1-4653-8F3A-08911B7863B8}" destId="{73795651-D920-485B-8BB0-EF64FB561B0A}" srcOrd="6" destOrd="0" presId="urn:microsoft.com/office/officeart/2005/8/layout/radial6"/>
    <dgm:cxn modelId="{E30EA7FF-800F-4DBD-956E-61E91BB7FE3E}" type="presParOf" srcId="{6B6833BE-93D1-4653-8F3A-08911B7863B8}" destId="{F9193DEC-2270-4137-8E0D-E5D2E5524D2D}" srcOrd="7" destOrd="0" presId="urn:microsoft.com/office/officeart/2005/8/layout/radial6"/>
    <dgm:cxn modelId="{6E77F63E-629B-4D49-B53F-DAF6FF13D003}" type="presParOf" srcId="{6B6833BE-93D1-4653-8F3A-08911B7863B8}" destId="{C5587567-42E5-4E7B-BFC3-57EDBCB96D20}" srcOrd="8" destOrd="0" presId="urn:microsoft.com/office/officeart/2005/8/layout/radial6"/>
    <dgm:cxn modelId="{153C3842-06EF-4234-B829-A57F033EF06A}" type="presParOf" srcId="{6B6833BE-93D1-4653-8F3A-08911B7863B8}" destId="{BF170C72-D934-43AB-BEA7-53A37440D792}" srcOrd="9" destOrd="0" presId="urn:microsoft.com/office/officeart/2005/8/layout/radial6"/>
    <dgm:cxn modelId="{54F21F48-3126-4D20-9782-B7A57FE73D28}" type="presParOf" srcId="{6B6833BE-93D1-4653-8F3A-08911B7863B8}" destId="{D87F79C5-536F-49BE-BC89-5E8E68B9BE49}" srcOrd="10" destOrd="0" presId="urn:microsoft.com/office/officeart/2005/8/layout/radial6"/>
    <dgm:cxn modelId="{F0ABCC23-4115-422A-A44F-B1CC61AA7A57}" type="presParOf" srcId="{6B6833BE-93D1-4653-8F3A-08911B7863B8}" destId="{583EC75E-75F7-421D-BB74-7963B2EB35E3}" srcOrd="11" destOrd="0" presId="urn:microsoft.com/office/officeart/2005/8/layout/radial6"/>
    <dgm:cxn modelId="{8AE7313C-09BD-4CB0-B2D3-15A838084735}" type="presParOf" srcId="{6B6833BE-93D1-4653-8F3A-08911B7863B8}" destId="{8520B5E3-D5EB-408C-9F12-3F46AE1647B3}" srcOrd="12"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CC22352-3C8C-407F-A026-A9039F64EBA5}" type="doc">
      <dgm:prSet loTypeId="urn:microsoft.com/office/officeart/2005/8/layout/radial1" loCatId="cycle" qsTypeId="urn:microsoft.com/office/officeart/2005/8/quickstyle/simple1" qsCatId="simple" csTypeId="urn:microsoft.com/office/officeart/2005/8/colors/accent1_5" csCatId="accent1" phldr="1"/>
      <dgm:spPr/>
      <dgm:t>
        <a:bodyPr/>
        <a:lstStyle/>
        <a:p>
          <a:endParaRPr lang="en-US"/>
        </a:p>
      </dgm:t>
    </dgm:pt>
    <dgm:pt modelId="{1B88C083-96E4-4E1C-A305-993ED5F95AB6}" type="pres">
      <dgm:prSet presAssocID="{1CC22352-3C8C-407F-A026-A9039F64EBA5}" presName="cycle" presStyleCnt="0">
        <dgm:presLayoutVars>
          <dgm:chMax val="1"/>
          <dgm:dir/>
          <dgm:animLvl val="ctr"/>
          <dgm:resizeHandles val="exact"/>
        </dgm:presLayoutVars>
      </dgm:prSet>
      <dgm:spPr/>
      <dgm:t>
        <a:bodyPr/>
        <a:lstStyle/>
        <a:p>
          <a:endParaRPr lang="en-US"/>
        </a:p>
      </dgm:t>
    </dgm:pt>
  </dgm:ptLst>
  <dgm:cxnLst>
    <dgm:cxn modelId="{0C01577E-6F90-4EAE-B6B9-980DF28FBD23}" type="presOf" srcId="{1CC22352-3C8C-407F-A026-A9039F64EBA5}" destId="{1B88C083-96E4-4E1C-A305-993ED5F95AB6}" srcOrd="0" destOrd="0" presId="urn:microsoft.com/office/officeart/2005/8/layout/radial1"/>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8EF2C3B-3884-407C-9100-A4C164373C64}" type="doc">
      <dgm:prSet loTypeId="urn:microsoft.com/office/officeart/2005/8/layout/cycle8" loCatId="cycle" qsTypeId="urn:microsoft.com/office/officeart/2005/8/quickstyle/simple5" qsCatId="simple" csTypeId="urn:microsoft.com/office/officeart/2005/8/colors/accent3_5" csCatId="accent3" phldr="1"/>
      <dgm:spPr/>
      <dgm:t>
        <a:bodyPr/>
        <a:lstStyle/>
        <a:p>
          <a:endParaRPr lang="en-US"/>
        </a:p>
      </dgm:t>
    </dgm:pt>
    <dgm:pt modelId="{50D1DEA6-B093-4006-9F78-0C7A9041FC1F}">
      <dgm:prSet phldrT="[Text]"/>
      <dgm:spPr/>
      <dgm:t>
        <a:bodyPr/>
        <a:lstStyle/>
        <a:p>
          <a:r>
            <a:rPr lang="en-US" dirty="0" smtClean="0"/>
            <a:t>Supporting Decision Making</a:t>
          </a:r>
          <a:endParaRPr lang="en-US" dirty="0"/>
        </a:p>
      </dgm:t>
    </dgm:pt>
    <dgm:pt modelId="{B5D8D415-379E-4408-91E1-A701BC53B871}" type="parTrans" cxnId="{01E38C38-D149-47A1-A8E1-AD577C11B378}">
      <dgm:prSet/>
      <dgm:spPr/>
      <dgm:t>
        <a:bodyPr/>
        <a:lstStyle/>
        <a:p>
          <a:endParaRPr lang="en-US"/>
        </a:p>
      </dgm:t>
    </dgm:pt>
    <dgm:pt modelId="{0B67196C-F3CD-4A2A-9FE3-B027FE2B9CED}" type="sibTrans" cxnId="{01E38C38-D149-47A1-A8E1-AD577C11B378}">
      <dgm:prSet/>
      <dgm:spPr/>
      <dgm:t>
        <a:bodyPr/>
        <a:lstStyle/>
        <a:p>
          <a:endParaRPr lang="en-US"/>
        </a:p>
      </dgm:t>
    </dgm:pt>
    <dgm:pt modelId="{DB4BFFE5-370E-4907-808D-E0F7EBBA26D4}">
      <dgm:prSet phldrT="[Text]"/>
      <dgm:spPr/>
      <dgm:t>
        <a:bodyPr/>
        <a:lstStyle/>
        <a:p>
          <a:r>
            <a:rPr lang="en-US" dirty="0" smtClean="0"/>
            <a:t>Living Well </a:t>
          </a:r>
          <a:endParaRPr lang="en-US" dirty="0"/>
        </a:p>
      </dgm:t>
    </dgm:pt>
    <dgm:pt modelId="{92B2B5AE-7933-44E9-8A64-8A5383C8FFBB}" type="parTrans" cxnId="{C75B0DB2-6520-4B0A-B33D-2077F8CC882F}">
      <dgm:prSet/>
      <dgm:spPr/>
      <dgm:t>
        <a:bodyPr/>
        <a:lstStyle/>
        <a:p>
          <a:endParaRPr lang="en-US"/>
        </a:p>
      </dgm:t>
    </dgm:pt>
    <dgm:pt modelId="{78CDC97A-F9F4-4CE2-85B6-7863EA6499B9}" type="sibTrans" cxnId="{C75B0DB2-6520-4B0A-B33D-2077F8CC882F}">
      <dgm:prSet/>
      <dgm:spPr/>
      <dgm:t>
        <a:bodyPr/>
        <a:lstStyle/>
        <a:p>
          <a:endParaRPr lang="en-US"/>
        </a:p>
      </dgm:t>
    </dgm:pt>
    <dgm:pt modelId="{CE9244A3-7899-442E-9E19-B65192A19BB7}">
      <dgm:prSet phldrT="[Text]"/>
      <dgm:spPr/>
      <dgm:t>
        <a:bodyPr/>
        <a:lstStyle/>
        <a:p>
          <a:r>
            <a:rPr lang="en-US" dirty="0" smtClean="0"/>
            <a:t>P&amp;As</a:t>
          </a:r>
          <a:endParaRPr lang="en-US" dirty="0"/>
        </a:p>
      </dgm:t>
    </dgm:pt>
    <dgm:pt modelId="{9DD78D6E-B84A-4160-A703-FE02B5310D60}" type="parTrans" cxnId="{A6DB5048-4941-49FF-B609-70831571E278}">
      <dgm:prSet/>
      <dgm:spPr/>
      <dgm:t>
        <a:bodyPr/>
        <a:lstStyle/>
        <a:p>
          <a:endParaRPr lang="en-US"/>
        </a:p>
      </dgm:t>
    </dgm:pt>
    <dgm:pt modelId="{62787CD8-3316-4BC4-A3F9-D4870333101B}" type="sibTrans" cxnId="{A6DB5048-4941-49FF-B609-70831571E278}">
      <dgm:prSet/>
      <dgm:spPr/>
      <dgm:t>
        <a:bodyPr/>
        <a:lstStyle/>
        <a:p>
          <a:endParaRPr lang="en-US"/>
        </a:p>
      </dgm:t>
    </dgm:pt>
    <dgm:pt modelId="{6BC4461A-336C-4F8C-B36B-3836D9A46B5C}" type="pres">
      <dgm:prSet presAssocID="{18EF2C3B-3884-407C-9100-A4C164373C64}" presName="compositeShape" presStyleCnt="0">
        <dgm:presLayoutVars>
          <dgm:chMax val="7"/>
          <dgm:dir/>
          <dgm:resizeHandles val="exact"/>
        </dgm:presLayoutVars>
      </dgm:prSet>
      <dgm:spPr/>
      <dgm:t>
        <a:bodyPr/>
        <a:lstStyle/>
        <a:p>
          <a:endParaRPr lang="en-US"/>
        </a:p>
      </dgm:t>
    </dgm:pt>
    <dgm:pt modelId="{B6A0A55A-C4C3-4E10-BB5D-C3C4B5BC429B}" type="pres">
      <dgm:prSet presAssocID="{18EF2C3B-3884-407C-9100-A4C164373C64}" presName="wedge1" presStyleLbl="node1" presStyleIdx="0" presStyleCnt="3"/>
      <dgm:spPr/>
      <dgm:t>
        <a:bodyPr/>
        <a:lstStyle/>
        <a:p>
          <a:endParaRPr lang="en-US"/>
        </a:p>
      </dgm:t>
    </dgm:pt>
    <dgm:pt modelId="{DC987BF5-AAD6-407A-BF12-43A6800B331B}" type="pres">
      <dgm:prSet presAssocID="{18EF2C3B-3884-407C-9100-A4C164373C64}" presName="dummy1a" presStyleCnt="0"/>
      <dgm:spPr/>
    </dgm:pt>
    <dgm:pt modelId="{F62272D2-8D3C-4645-A0CE-53B1566F0390}" type="pres">
      <dgm:prSet presAssocID="{18EF2C3B-3884-407C-9100-A4C164373C64}" presName="dummy1b" presStyleCnt="0"/>
      <dgm:spPr/>
    </dgm:pt>
    <dgm:pt modelId="{17878F47-F473-428E-9135-D41D74B2FD62}" type="pres">
      <dgm:prSet presAssocID="{18EF2C3B-3884-407C-9100-A4C164373C64}" presName="wedge1Tx" presStyleLbl="node1" presStyleIdx="0" presStyleCnt="3">
        <dgm:presLayoutVars>
          <dgm:chMax val="0"/>
          <dgm:chPref val="0"/>
          <dgm:bulletEnabled val="1"/>
        </dgm:presLayoutVars>
      </dgm:prSet>
      <dgm:spPr/>
      <dgm:t>
        <a:bodyPr/>
        <a:lstStyle/>
        <a:p>
          <a:endParaRPr lang="en-US"/>
        </a:p>
      </dgm:t>
    </dgm:pt>
    <dgm:pt modelId="{928B5FE6-A776-43F5-ADB2-2ADBF9602C7B}" type="pres">
      <dgm:prSet presAssocID="{18EF2C3B-3884-407C-9100-A4C164373C64}" presName="wedge2" presStyleLbl="node1" presStyleIdx="1" presStyleCnt="3"/>
      <dgm:spPr/>
      <dgm:t>
        <a:bodyPr/>
        <a:lstStyle/>
        <a:p>
          <a:endParaRPr lang="en-US"/>
        </a:p>
      </dgm:t>
    </dgm:pt>
    <dgm:pt modelId="{951E3B21-A3E3-4EB7-B642-28E5D2B3CB46}" type="pres">
      <dgm:prSet presAssocID="{18EF2C3B-3884-407C-9100-A4C164373C64}" presName="dummy2a" presStyleCnt="0"/>
      <dgm:spPr/>
    </dgm:pt>
    <dgm:pt modelId="{2CFED482-8889-4D71-BE98-2B31F74FF651}" type="pres">
      <dgm:prSet presAssocID="{18EF2C3B-3884-407C-9100-A4C164373C64}" presName="dummy2b" presStyleCnt="0"/>
      <dgm:spPr/>
    </dgm:pt>
    <dgm:pt modelId="{E9FE2F0A-7D18-446A-8B64-5222520BA9E0}" type="pres">
      <dgm:prSet presAssocID="{18EF2C3B-3884-407C-9100-A4C164373C64}" presName="wedge2Tx" presStyleLbl="node1" presStyleIdx="1" presStyleCnt="3">
        <dgm:presLayoutVars>
          <dgm:chMax val="0"/>
          <dgm:chPref val="0"/>
          <dgm:bulletEnabled val="1"/>
        </dgm:presLayoutVars>
      </dgm:prSet>
      <dgm:spPr/>
      <dgm:t>
        <a:bodyPr/>
        <a:lstStyle/>
        <a:p>
          <a:endParaRPr lang="en-US"/>
        </a:p>
      </dgm:t>
    </dgm:pt>
    <dgm:pt modelId="{75F0D8D8-8990-4194-BC44-D73594C7AFA3}" type="pres">
      <dgm:prSet presAssocID="{18EF2C3B-3884-407C-9100-A4C164373C64}" presName="wedge3" presStyleLbl="node1" presStyleIdx="2" presStyleCnt="3"/>
      <dgm:spPr/>
      <dgm:t>
        <a:bodyPr/>
        <a:lstStyle/>
        <a:p>
          <a:endParaRPr lang="en-US"/>
        </a:p>
      </dgm:t>
    </dgm:pt>
    <dgm:pt modelId="{3D67109D-3FA0-4F76-80A1-95B88D66ACD1}" type="pres">
      <dgm:prSet presAssocID="{18EF2C3B-3884-407C-9100-A4C164373C64}" presName="dummy3a" presStyleCnt="0"/>
      <dgm:spPr/>
    </dgm:pt>
    <dgm:pt modelId="{253C4BC1-8105-41AC-80D3-83C6002243CD}" type="pres">
      <dgm:prSet presAssocID="{18EF2C3B-3884-407C-9100-A4C164373C64}" presName="dummy3b" presStyleCnt="0"/>
      <dgm:spPr/>
    </dgm:pt>
    <dgm:pt modelId="{C01F8B54-4951-45E0-9D30-4450B212D6A6}" type="pres">
      <dgm:prSet presAssocID="{18EF2C3B-3884-407C-9100-A4C164373C64}" presName="wedge3Tx" presStyleLbl="node1" presStyleIdx="2" presStyleCnt="3">
        <dgm:presLayoutVars>
          <dgm:chMax val="0"/>
          <dgm:chPref val="0"/>
          <dgm:bulletEnabled val="1"/>
        </dgm:presLayoutVars>
      </dgm:prSet>
      <dgm:spPr/>
      <dgm:t>
        <a:bodyPr/>
        <a:lstStyle/>
        <a:p>
          <a:endParaRPr lang="en-US"/>
        </a:p>
      </dgm:t>
    </dgm:pt>
    <dgm:pt modelId="{88CFC4BE-60A5-40FC-9F53-DE25B57FDBD8}" type="pres">
      <dgm:prSet presAssocID="{0B67196C-F3CD-4A2A-9FE3-B027FE2B9CED}" presName="arrowWedge1" presStyleLbl="fgSibTrans2D1" presStyleIdx="0" presStyleCnt="3"/>
      <dgm:spPr/>
    </dgm:pt>
    <dgm:pt modelId="{6FCFA6FC-92D0-4C5C-B951-06D032A78EBC}" type="pres">
      <dgm:prSet presAssocID="{78CDC97A-F9F4-4CE2-85B6-7863EA6499B9}" presName="arrowWedge2" presStyleLbl="fgSibTrans2D1" presStyleIdx="1" presStyleCnt="3"/>
      <dgm:spPr/>
    </dgm:pt>
    <dgm:pt modelId="{459444B9-1809-44B6-88F3-04462DFF87E1}" type="pres">
      <dgm:prSet presAssocID="{62787CD8-3316-4BC4-A3F9-D4870333101B}" presName="arrowWedge3" presStyleLbl="fgSibTrans2D1" presStyleIdx="2" presStyleCnt="3"/>
      <dgm:spPr/>
    </dgm:pt>
  </dgm:ptLst>
  <dgm:cxnLst>
    <dgm:cxn modelId="{726CF269-7C79-4168-8CDA-318B6D30037F}" type="presOf" srcId="{CE9244A3-7899-442E-9E19-B65192A19BB7}" destId="{C01F8B54-4951-45E0-9D30-4450B212D6A6}" srcOrd="1" destOrd="0" presId="urn:microsoft.com/office/officeart/2005/8/layout/cycle8"/>
    <dgm:cxn modelId="{8CBD8956-AE78-48A6-9FAF-25DE1DC61970}" type="presOf" srcId="{18EF2C3B-3884-407C-9100-A4C164373C64}" destId="{6BC4461A-336C-4F8C-B36B-3836D9A46B5C}" srcOrd="0" destOrd="0" presId="urn:microsoft.com/office/officeart/2005/8/layout/cycle8"/>
    <dgm:cxn modelId="{183B810F-3E5A-4E46-9326-203FA7E7E654}" type="presOf" srcId="{DB4BFFE5-370E-4907-808D-E0F7EBBA26D4}" destId="{928B5FE6-A776-43F5-ADB2-2ADBF9602C7B}" srcOrd="0" destOrd="0" presId="urn:microsoft.com/office/officeart/2005/8/layout/cycle8"/>
    <dgm:cxn modelId="{A6DB5048-4941-49FF-B609-70831571E278}" srcId="{18EF2C3B-3884-407C-9100-A4C164373C64}" destId="{CE9244A3-7899-442E-9E19-B65192A19BB7}" srcOrd="2" destOrd="0" parTransId="{9DD78D6E-B84A-4160-A703-FE02B5310D60}" sibTransId="{62787CD8-3316-4BC4-A3F9-D4870333101B}"/>
    <dgm:cxn modelId="{5001B4CF-0A4B-4CAA-8EBD-007D2D9CA04A}" type="presOf" srcId="{CE9244A3-7899-442E-9E19-B65192A19BB7}" destId="{75F0D8D8-8990-4194-BC44-D73594C7AFA3}" srcOrd="0" destOrd="0" presId="urn:microsoft.com/office/officeart/2005/8/layout/cycle8"/>
    <dgm:cxn modelId="{01E38C38-D149-47A1-A8E1-AD577C11B378}" srcId="{18EF2C3B-3884-407C-9100-A4C164373C64}" destId="{50D1DEA6-B093-4006-9F78-0C7A9041FC1F}" srcOrd="0" destOrd="0" parTransId="{B5D8D415-379E-4408-91E1-A701BC53B871}" sibTransId="{0B67196C-F3CD-4A2A-9FE3-B027FE2B9CED}"/>
    <dgm:cxn modelId="{0D19D54B-7196-4CD4-A2E5-BF85A399D08D}" type="presOf" srcId="{DB4BFFE5-370E-4907-808D-E0F7EBBA26D4}" destId="{E9FE2F0A-7D18-446A-8B64-5222520BA9E0}" srcOrd="1" destOrd="0" presId="urn:microsoft.com/office/officeart/2005/8/layout/cycle8"/>
    <dgm:cxn modelId="{D7686DB4-D9F5-42A1-9E76-E4A157A02214}" type="presOf" srcId="{50D1DEA6-B093-4006-9F78-0C7A9041FC1F}" destId="{B6A0A55A-C4C3-4E10-BB5D-C3C4B5BC429B}" srcOrd="0" destOrd="0" presId="urn:microsoft.com/office/officeart/2005/8/layout/cycle8"/>
    <dgm:cxn modelId="{C1C81487-46CC-40B6-A245-0494BCE4B2AD}" type="presOf" srcId="{50D1DEA6-B093-4006-9F78-0C7A9041FC1F}" destId="{17878F47-F473-428E-9135-D41D74B2FD62}" srcOrd="1" destOrd="0" presId="urn:microsoft.com/office/officeart/2005/8/layout/cycle8"/>
    <dgm:cxn modelId="{C75B0DB2-6520-4B0A-B33D-2077F8CC882F}" srcId="{18EF2C3B-3884-407C-9100-A4C164373C64}" destId="{DB4BFFE5-370E-4907-808D-E0F7EBBA26D4}" srcOrd="1" destOrd="0" parTransId="{92B2B5AE-7933-44E9-8A64-8A5383C8FFBB}" sibTransId="{78CDC97A-F9F4-4CE2-85B6-7863EA6499B9}"/>
    <dgm:cxn modelId="{C35FA0CA-2B19-4ED5-981D-8C6794DF549A}" type="presParOf" srcId="{6BC4461A-336C-4F8C-B36B-3836D9A46B5C}" destId="{B6A0A55A-C4C3-4E10-BB5D-C3C4B5BC429B}" srcOrd="0" destOrd="0" presId="urn:microsoft.com/office/officeart/2005/8/layout/cycle8"/>
    <dgm:cxn modelId="{A4B20F98-42BB-4539-AD67-91EAC33EE454}" type="presParOf" srcId="{6BC4461A-336C-4F8C-B36B-3836D9A46B5C}" destId="{DC987BF5-AAD6-407A-BF12-43A6800B331B}" srcOrd="1" destOrd="0" presId="urn:microsoft.com/office/officeart/2005/8/layout/cycle8"/>
    <dgm:cxn modelId="{BD87BE98-24DE-467B-BC11-24F19557444A}" type="presParOf" srcId="{6BC4461A-336C-4F8C-B36B-3836D9A46B5C}" destId="{F62272D2-8D3C-4645-A0CE-53B1566F0390}" srcOrd="2" destOrd="0" presId="urn:microsoft.com/office/officeart/2005/8/layout/cycle8"/>
    <dgm:cxn modelId="{4E5AF43E-E436-4882-BB38-AC0238256233}" type="presParOf" srcId="{6BC4461A-336C-4F8C-B36B-3836D9A46B5C}" destId="{17878F47-F473-428E-9135-D41D74B2FD62}" srcOrd="3" destOrd="0" presId="urn:microsoft.com/office/officeart/2005/8/layout/cycle8"/>
    <dgm:cxn modelId="{39B833F8-E414-46F8-82FF-218E00A19699}" type="presParOf" srcId="{6BC4461A-336C-4F8C-B36B-3836D9A46B5C}" destId="{928B5FE6-A776-43F5-ADB2-2ADBF9602C7B}" srcOrd="4" destOrd="0" presId="urn:microsoft.com/office/officeart/2005/8/layout/cycle8"/>
    <dgm:cxn modelId="{D6CD5420-F2DA-45A2-998D-CBAE081F373D}" type="presParOf" srcId="{6BC4461A-336C-4F8C-B36B-3836D9A46B5C}" destId="{951E3B21-A3E3-4EB7-B642-28E5D2B3CB46}" srcOrd="5" destOrd="0" presId="urn:microsoft.com/office/officeart/2005/8/layout/cycle8"/>
    <dgm:cxn modelId="{FB3A151F-B727-41E4-B490-E9278B350EAD}" type="presParOf" srcId="{6BC4461A-336C-4F8C-B36B-3836D9A46B5C}" destId="{2CFED482-8889-4D71-BE98-2B31F74FF651}" srcOrd="6" destOrd="0" presId="urn:microsoft.com/office/officeart/2005/8/layout/cycle8"/>
    <dgm:cxn modelId="{47A163C1-1A07-4B9D-B9B8-62DC3EE1BBB5}" type="presParOf" srcId="{6BC4461A-336C-4F8C-B36B-3836D9A46B5C}" destId="{E9FE2F0A-7D18-446A-8B64-5222520BA9E0}" srcOrd="7" destOrd="0" presId="urn:microsoft.com/office/officeart/2005/8/layout/cycle8"/>
    <dgm:cxn modelId="{188A5C34-6A68-4509-9086-D28ECC5690F8}" type="presParOf" srcId="{6BC4461A-336C-4F8C-B36B-3836D9A46B5C}" destId="{75F0D8D8-8990-4194-BC44-D73594C7AFA3}" srcOrd="8" destOrd="0" presId="urn:microsoft.com/office/officeart/2005/8/layout/cycle8"/>
    <dgm:cxn modelId="{81C912E1-56E8-4CB5-8235-1469D9D9A0E4}" type="presParOf" srcId="{6BC4461A-336C-4F8C-B36B-3836D9A46B5C}" destId="{3D67109D-3FA0-4F76-80A1-95B88D66ACD1}" srcOrd="9" destOrd="0" presId="urn:microsoft.com/office/officeart/2005/8/layout/cycle8"/>
    <dgm:cxn modelId="{B0DD74DD-C86E-44ED-9105-E07E6ACF0B03}" type="presParOf" srcId="{6BC4461A-336C-4F8C-B36B-3836D9A46B5C}" destId="{253C4BC1-8105-41AC-80D3-83C6002243CD}" srcOrd="10" destOrd="0" presId="urn:microsoft.com/office/officeart/2005/8/layout/cycle8"/>
    <dgm:cxn modelId="{DA62ED53-180F-43BA-B9A5-667DF78D210E}" type="presParOf" srcId="{6BC4461A-336C-4F8C-B36B-3836D9A46B5C}" destId="{C01F8B54-4951-45E0-9D30-4450B212D6A6}" srcOrd="11" destOrd="0" presId="urn:microsoft.com/office/officeart/2005/8/layout/cycle8"/>
    <dgm:cxn modelId="{37250233-E783-4DCE-B726-05A3B4CB64C3}" type="presParOf" srcId="{6BC4461A-336C-4F8C-B36B-3836D9A46B5C}" destId="{88CFC4BE-60A5-40FC-9F53-DE25B57FDBD8}" srcOrd="12" destOrd="0" presId="urn:microsoft.com/office/officeart/2005/8/layout/cycle8"/>
    <dgm:cxn modelId="{98B36F7E-675A-4ED7-8EF8-D48D61AA5D2A}" type="presParOf" srcId="{6BC4461A-336C-4F8C-B36B-3836D9A46B5C}" destId="{6FCFA6FC-92D0-4C5C-B951-06D032A78EBC}" srcOrd="13" destOrd="0" presId="urn:microsoft.com/office/officeart/2005/8/layout/cycle8"/>
    <dgm:cxn modelId="{AFCECE43-6E0C-4E29-8432-9ED4609DBA6E}" type="presParOf" srcId="{6BC4461A-336C-4F8C-B36B-3836D9A46B5C}" destId="{459444B9-1809-44B6-88F3-04462DFF87E1}" srcOrd="14" destOrd="0" presId="urn:microsoft.com/office/officeart/2005/8/layout/cycle8"/>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F1DA73A-D1DF-4761-9BAB-8A88A55CC830}" type="doc">
      <dgm:prSet loTypeId="urn:microsoft.com/office/officeart/2005/8/layout/venn1" loCatId="relationship" qsTypeId="urn:microsoft.com/office/officeart/2005/8/quickstyle/simple1" qsCatId="simple" csTypeId="urn:microsoft.com/office/officeart/2005/8/colors/accent1_2" csCatId="accent1" phldr="1"/>
      <dgm:spPr/>
    </dgm:pt>
    <dgm:pt modelId="{5E5AB470-D033-4DE2-96AA-A78A7456A498}">
      <dgm:prSet phldrT="[Text]" custT="1"/>
      <dgm:spPr/>
      <dgm:t>
        <a:bodyPr/>
        <a:lstStyle/>
        <a:p>
          <a:pPr algn="ctr"/>
          <a:r>
            <a:rPr lang="en-US" sz="2800" dirty="0" smtClean="0"/>
            <a:t>Community Monitoring: </a:t>
          </a:r>
          <a:r>
            <a:rPr lang="en-US" sz="2000" i="1" dirty="0" smtClean="0"/>
            <a:t> </a:t>
          </a:r>
        </a:p>
        <a:p>
          <a:pPr algn="l"/>
          <a:r>
            <a:rPr lang="en-US" sz="2000" i="1" dirty="0" smtClean="0"/>
            <a:t>Reduce abuse and neglect of people with developmental disabilities  </a:t>
          </a:r>
        </a:p>
        <a:p>
          <a:pPr algn="l"/>
          <a:endParaRPr lang="en-US" sz="2000" i="1" dirty="0" smtClean="0"/>
        </a:p>
        <a:p>
          <a:pPr algn="l"/>
          <a:endParaRPr lang="en-US" sz="2000" i="1" dirty="0" smtClean="0"/>
        </a:p>
        <a:p>
          <a:pPr algn="l"/>
          <a:endParaRPr lang="en-US" sz="2000" i="1" dirty="0" smtClean="0"/>
        </a:p>
      </dgm:t>
    </dgm:pt>
    <dgm:pt modelId="{777DBDAF-2530-42E4-9BDE-84B1F4620A1C}" type="parTrans" cxnId="{8C1CEA5F-C323-4DB4-8808-0BFE63B3CBBB}">
      <dgm:prSet/>
      <dgm:spPr/>
      <dgm:t>
        <a:bodyPr/>
        <a:lstStyle/>
        <a:p>
          <a:endParaRPr lang="en-US"/>
        </a:p>
      </dgm:t>
    </dgm:pt>
    <dgm:pt modelId="{31A47F5E-9D34-4C0D-9EC2-470A60F9BF3E}" type="sibTrans" cxnId="{8C1CEA5F-C323-4DB4-8808-0BFE63B3CBBB}">
      <dgm:prSet/>
      <dgm:spPr/>
      <dgm:t>
        <a:bodyPr/>
        <a:lstStyle/>
        <a:p>
          <a:endParaRPr lang="en-US"/>
        </a:p>
      </dgm:t>
    </dgm:pt>
    <dgm:pt modelId="{FF488040-E2AF-4421-BB27-E704B3276D14}">
      <dgm:prSet phldrT="[Text]" custT="1"/>
      <dgm:spPr/>
      <dgm:t>
        <a:bodyPr/>
        <a:lstStyle/>
        <a:p>
          <a:pPr algn="ctr"/>
          <a:r>
            <a:rPr lang="en-US" sz="2800" dirty="0" smtClean="0"/>
            <a:t>Community Capacity Building: </a:t>
          </a:r>
        </a:p>
        <a:p>
          <a:pPr algn="l"/>
          <a:r>
            <a:rPr lang="en-US" sz="2100" dirty="0" smtClean="0"/>
            <a:t>- </a:t>
          </a:r>
          <a:r>
            <a:rPr lang="en-US" sz="2000" i="1" dirty="0" smtClean="0"/>
            <a:t>Supporting DSPs </a:t>
          </a:r>
        </a:p>
        <a:p>
          <a:pPr algn="l"/>
          <a:r>
            <a:rPr lang="en-US" sz="2000" i="1" dirty="0" smtClean="0"/>
            <a:t>- Leadership of individuals with ID/DD &amp; families</a:t>
          </a:r>
        </a:p>
        <a:p>
          <a:pPr algn="l"/>
          <a:r>
            <a:rPr lang="en-US" sz="2000" i="1" dirty="0" smtClean="0"/>
            <a:t>- Evidence-based &amp; promising practices </a:t>
          </a:r>
        </a:p>
        <a:p>
          <a:pPr algn="ctr"/>
          <a:endParaRPr lang="en-US" sz="2100" dirty="0"/>
        </a:p>
      </dgm:t>
    </dgm:pt>
    <dgm:pt modelId="{D674CF57-75C2-459C-AE31-9E54537CE822}" type="parTrans" cxnId="{99963D8F-DEBD-4C99-A2B7-091C96965DAB}">
      <dgm:prSet/>
      <dgm:spPr/>
      <dgm:t>
        <a:bodyPr/>
        <a:lstStyle/>
        <a:p>
          <a:endParaRPr lang="en-US"/>
        </a:p>
      </dgm:t>
    </dgm:pt>
    <dgm:pt modelId="{901D5A8A-7BAA-4D14-8FA2-CCA91548979B}" type="sibTrans" cxnId="{99963D8F-DEBD-4C99-A2B7-091C96965DAB}">
      <dgm:prSet/>
      <dgm:spPr/>
      <dgm:t>
        <a:bodyPr/>
        <a:lstStyle/>
        <a:p>
          <a:endParaRPr lang="en-US"/>
        </a:p>
      </dgm:t>
    </dgm:pt>
    <dgm:pt modelId="{CBA470E0-08EA-49BB-AED1-6EB6C8C3D416}" type="pres">
      <dgm:prSet presAssocID="{AF1DA73A-D1DF-4761-9BAB-8A88A55CC830}" presName="compositeShape" presStyleCnt="0">
        <dgm:presLayoutVars>
          <dgm:chMax val="7"/>
          <dgm:dir/>
          <dgm:resizeHandles val="exact"/>
        </dgm:presLayoutVars>
      </dgm:prSet>
      <dgm:spPr/>
    </dgm:pt>
    <dgm:pt modelId="{82939103-9460-47F8-BCC4-424915205039}" type="pres">
      <dgm:prSet presAssocID="{5E5AB470-D033-4DE2-96AA-A78A7456A498}" presName="circ1" presStyleLbl="vennNode1" presStyleIdx="0" presStyleCnt="2"/>
      <dgm:spPr/>
      <dgm:t>
        <a:bodyPr/>
        <a:lstStyle/>
        <a:p>
          <a:endParaRPr lang="en-US"/>
        </a:p>
      </dgm:t>
    </dgm:pt>
    <dgm:pt modelId="{CC1AF5F1-2155-4BE6-970C-8DE95349C116}" type="pres">
      <dgm:prSet presAssocID="{5E5AB470-D033-4DE2-96AA-A78A7456A498}" presName="circ1Tx" presStyleLbl="revTx" presStyleIdx="0" presStyleCnt="0">
        <dgm:presLayoutVars>
          <dgm:chMax val="0"/>
          <dgm:chPref val="0"/>
          <dgm:bulletEnabled val="1"/>
        </dgm:presLayoutVars>
      </dgm:prSet>
      <dgm:spPr/>
      <dgm:t>
        <a:bodyPr/>
        <a:lstStyle/>
        <a:p>
          <a:endParaRPr lang="en-US"/>
        </a:p>
      </dgm:t>
    </dgm:pt>
    <dgm:pt modelId="{718A41C3-0BFA-4D38-9FD8-1807A0FAEB54}" type="pres">
      <dgm:prSet presAssocID="{FF488040-E2AF-4421-BB27-E704B3276D14}" presName="circ2" presStyleLbl="vennNode1" presStyleIdx="1" presStyleCnt="2"/>
      <dgm:spPr/>
      <dgm:t>
        <a:bodyPr/>
        <a:lstStyle/>
        <a:p>
          <a:endParaRPr lang="en-US"/>
        </a:p>
      </dgm:t>
    </dgm:pt>
    <dgm:pt modelId="{98310211-878F-4518-998C-20D71AEF0699}" type="pres">
      <dgm:prSet presAssocID="{FF488040-E2AF-4421-BB27-E704B3276D14}" presName="circ2Tx" presStyleLbl="revTx" presStyleIdx="0" presStyleCnt="0">
        <dgm:presLayoutVars>
          <dgm:chMax val="0"/>
          <dgm:chPref val="0"/>
          <dgm:bulletEnabled val="1"/>
        </dgm:presLayoutVars>
      </dgm:prSet>
      <dgm:spPr/>
      <dgm:t>
        <a:bodyPr/>
        <a:lstStyle/>
        <a:p>
          <a:endParaRPr lang="en-US"/>
        </a:p>
      </dgm:t>
    </dgm:pt>
  </dgm:ptLst>
  <dgm:cxnLst>
    <dgm:cxn modelId="{316A3EF8-8573-40B5-B677-CD6246D0C318}" type="presOf" srcId="{5E5AB470-D033-4DE2-96AA-A78A7456A498}" destId="{82939103-9460-47F8-BCC4-424915205039}" srcOrd="0" destOrd="0" presId="urn:microsoft.com/office/officeart/2005/8/layout/venn1"/>
    <dgm:cxn modelId="{4DC5A292-81A1-4821-B48B-BC34F57A96E9}" type="presOf" srcId="{FF488040-E2AF-4421-BB27-E704B3276D14}" destId="{718A41C3-0BFA-4D38-9FD8-1807A0FAEB54}" srcOrd="0" destOrd="0" presId="urn:microsoft.com/office/officeart/2005/8/layout/venn1"/>
    <dgm:cxn modelId="{99963D8F-DEBD-4C99-A2B7-091C96965DAB}" srcId="{AF1DA73A-D1DF-4761-9BAB-8A88A55CC830}" destId="{FF488040-E2AF-4421-BB27-E704B3276D14}" srcOrd="1" destOrd="0" parTransId="{D674CF57-75C2-459C-AE31-9E54537CE822}" sibTransId="{901D5A8A-7BAA-4D14-8FA2-CCA91548979B}"/>
    <dgm:cxn modelId="{FB2BE946-8DDF-4711-8F8B-E27F2F1EF1C2}" type="presOf" srcId="{5E5AB470-D033-4DE2-96AA-A78A7456A498}" destId="{CC1AF5F1-2155-4BE6-970C-8DE95349C116}" srcOrd="1" destOrd="0" presId="urn:microsoft.com/office/officeart/2005/8/layout/venn1"/>
    <dgm:cxn modelId="{3E55BD22-EB31-4985-AF21-D320CB8E961D}" type="presOf" srcId="{AF1DA73A-D1DF-4761-9BAB-8A88A55CC830}" destId="{CBA470E0-08EA-49BB-AED1-6EB6C8C3D416}" srcOrd="0" destOrd="0" presId="urn:microsoft.com/office/officeart/2005/8/layout/venn1"/>
    <dgm:cxn modelId="{8C1CEA5F-C323-4DB4-8808-0BFE63B3CBBB}" srcId="{AF1DA73A-D1DF-4761-9BAB-8A88A55CC830}" destId="{5E5AB470-D033-4DE2-96AA-A78A7456A498}" srcOrd="0" destOrd="0" parTransId="{777DBDAF-2530-42E4-9BDE-84B1F4620A1C}" sibTransId="{31A47F5E-9D34-4C0D-9EC2-470A60F9BF3E}"/>
    <dgm:cxn modelId="{1E3BC43E-B868-4A0E-970B-1A2E7775E6D1}" type="presOf" srcId="{FF488040-E2AF-4421-BB27-E704B3276D14}" destId="{98310211-878F-4518-998C-20D71AEF0699}" srcOrd="1" destOrd="0" presId="urn:microsoft.com/office/officeart/2005/8/layout/venn1"/>
    <dgm:cxn modelId="{B9B24A52-56F5-46DF-A506-146722D46517}" type="presParOf" srcId="{CBA470E0-08EA-49BB-AED1-6EB6C8C3D416}" destId="{82939103-9460-47F8-BCC4-424915205039}" srcOrd="0" destOrd="0" presId="urn:microsoft.com/office/officeart/2005/8/layout/venn1"/>
    <dgm:cxn modelId="{80F04584-665B-45F8-AB90-A1420841E517}" type="presParOf" srcId="{CBA470E0-08EA-49BB-AED1-6EB6C8C3D416}" destId="{CC1AF5F1-2155-4BE6-970C-8DE95349C116}" srcOrd="1" destOrd="0" presId="urn:microsoft.com/office/officeart/2005/8/layout/venn1"/>
    <dgm:cxn modelId="{6E0FAFAA-DDD1-424B-A03F-723BD8F4135B}" type="presParOf" srcId="{CBA470E0-08EA-49BB-AED1-6EB6C8C3D416}" destId="{718A41C3-0BFA-4D38-9FD8-1807A0FAEB54}" srcOrd="2" destOrd="0" presId="urn:microsoft.com/office/officeart/2005/8/layout/venn1"/>
    <dgm:cxn modelId="{9CA52F97-DFC1-423C-AE56-225340584BD7}" type="presParOf" srcId="{CBA470E0-08EA-49BB-AED1-6EB6C8C3D416}" destId="{98310211-878F-4518-998C-20D71AEF0699}" srcOrd="3"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20B5E3-D5EB-408C-9F12-3F46AE1647B3}">
      <dsp:nvSpPr>
        <dsp:cNvPr id="0" name=""/>
        <dsp:cNvSpPr/>
      </dsp:nvSpPr>
      <dsp:spPr>
        <a:xfrm>
          <a:off x="2488554" y="612471"/>
          <a:ext cx="4090691" cy="4090691"/>
        </a:xfrm>
        <a:prstGeom prst="blockArc">
          <a:avLst>
            <a:gd name="adj1" fmla="val 10800000"/>
            <a:gd name="adj2" fmla="val 16200000"/>
            <a:gd name="adj3" fmla="val 4637"/>
          </a:avLst>
        </a:prstGeom>
        <a:solidFill>
          <a:schemeClr val="accent2">
            <a:hueOff val="-10288553"/>
            <a:satOff val="9023"/>
            <a:lumOff val="-39609"/>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F170C72-D934-43AB-BEA7-53A37440D792}">
      <dsp:nvSpPr>
        <dsp:cNvPr id="0" name=""/>
        <dsp:cNvSpPr/>
      </dsp:nvSpPr>
      <dsp:spPr>
        <a:xfrm>
          <a:off x="2488554" y="612471"/>
          <a:ext cx="4090691" cy="4090691"/>
        </a:xfrm>
        <a:prstGeom prst="blockArc">
          <a:avLst>
            <a:gd name="adj1" fmla="val 5400000"/>
            <a:gd name="adj2" fmla="val 10800000"/>
            <a:gd name="adj3" fmla="val 4637"/>
          </a:avLst>
        </a:prstGeom>
        <a:solidFill>
          <a:schemeClr val="accent2">
            <a:hueOff val="-6859035"/>
            <a:satOff val="6015"/>
            <a:lumOff val="-2640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3795651-D920-485B-8BB0-EF64FB561B0A}">
      <dsp:nvSpPr>
        <dsp:cNvPr id="0" name=""/>
        <dsp:cNvSpPr/>
      </dsp:nvSpPr>
      <dsp:spPr>
        <a:xfrm>
          <a:off x="2488554" y="612471"/>
          <a:ext cx="4090691" cy="4090691"/>
        </a:xfrm>
        <a:prstGeom prst="blockArc">
          <a:avLst>
            <a:gd name="adj1" fmla="val 0"/>
            <a:gd name="adj2" fmla="val 5400000"/>
            <a:gd name="adj3" fmla="val 4637"/>
          </a:avLst>
        </a:prstGeom>
        <a:solidFill>
          <a:schemeClr val="accent2">
            <a:hueOff val="-3429518"/>
            <a:satOff val="3008"/>
            <a:lumOff val="-1320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9E68C82-2F74-4C3A-9048-61E1947546A4}">
      <dsp:nvSpPr>
        <dsp:cNvPr id="0" name=""/>
        <dsp:cNvSpPr/>
      </dsp:nvSpPr>
      <dsp:spPr>
        <a:xfrm>
          <a:off x="2488554" y="612471"/>
          <a:ext cx="4090691" cy="4090691"/>
        </a:xfrm>
        <a:prstGeom prst="blockArc">
          <a:avLst>
            <a:gd name="adj1" fmla="val 16200000"/>
            <a:gd name="adj2" fmla="val 0"/>
            <a:gd name="adj3" fmla="val 4637"/>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CE583AF-4B7E-4A48-AEB1-89E0892C9D48}">
      <dsp:nvSpPr>
        <dsp:cNvPr id="0" name=""/>
        <dsp:cNvSpPr/>
      </dsp:nvSpPr>
      <dsp:spPr>
        <a:xfrm>
          <a:off x="3593027" y="1716944"/>
          <a:ext cx="1881745" cy="188174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US" sz="2300" b="1" kern="1200" dirty="0" smtClean="0"/>
            <a:t>AoD Priorities</a:t>
          </a:r>
          <a:endParaRPr lang="en-US" sz="2300" b="1" kern="1200" dirty="0"/>
        </a:p>
      </dsp:txBody>
      <dsp:txXfrm>
        <a:off x="3868602" y="1992519"/>
        <a:ext cx="1330595" cy="1330595"/>
      </dsp:txXfrm>
    </dsp:sp>
    <dsp:sp modelId="{8C67D6C7-837A-4270-B6C9-88EFE3679001}">
      <dsp:nvSpPr>
        <dsp:cNvPr id="0" name=""/>
        <dsp:cNvSpPr/>
      </dsp:nvSpPr>
      <dsp:spPr>
        <a:xfrm>
          <a:off x="3875289" y="1280"/>
          <a:ext cx="1317221" cy="1317221"/>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b="1" kern="1200" dirty="0" smtClean="0">
              <a:solidFill>
                <a:schemeClr val="tx1"/>
              </a:solidFill>
            </a:rPr>
            <a:t>Healthy Living </a:t>
          </a:r>
          <a:r>
            <a:rPr lang="en-US" sz="1100" b="1" kern="1200" dirty="0">
              <a:solidFill>
                <a:schemeClr val="tx1"/>
              </a:solidFill>
            </a:rPr>
            <a:t>with a </a:t>
          </a:r>
          <a:r>
            <a:rPr lang="en-US" sz="1100" b="1" kern="1200" dirty="0" smtClean="0">
              <a:solidFill>
                <a:schemeClr val="tx1"/>
              </a:solidFill>
            </a:rPr>
            <a:t>Disability </a:t>
          </a:r>
          <a:endParaRPr lang="en-US" sz="1100" b="1" kern="1200" dirty="0">
            <a:solidFill>
              <a:schemeClr val="tx1"/>
            </a:solidFill>
          </a:endParaRPr>
        </a:p>
      </dsp:txBody>
      <dsp:txXfrm>
        <a:off x="4068192" y="194183"/>
        <a:ext cx="931415" cy="931415"/>
      </dsp:txXfrm>
    </dsp:sp>
    <dsp:sp modelId="{B83A98CB-6C3E-4B25-BB0F-41821166D550}">
      <dsp:nvSpPr>
        <dsp:cNvPr id="0" name=""/>
        <dsp:cNvSpPr/>
      </dsp:nvSpPr>
      <dsp:spPr>
        <a:xfrm>
          <a:off x="5873214" y="1999206"/>
          <a:ext cx="1317221" cy="1317221"/>
        </a:xfrm>
        <a:prstGeom prst="ellipse">
          <a:avLst/>
        </a:prstGeom>
        <a:solidFill>
          <a:schemeClr val="accent2">
            <a:hueOff val="-3429518"/>
            <a:satOff val="3008"/>
            <a:lumOff val="-13203"/>
            <a:alphaOff val="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b="1" kern="1200" dirty="0" smtClean="0">
              <a:solidFill>
                <a:schemeClr val="tx1"/>
              </a:solidFill>
            </a:rPr>
            <a:t>Achieving Economic Security and mobility</a:t>
          </a:r>
          <a:endParaRPr lang="en-US" sz="1100" b="1" kern="1200" dirty="0">
            <a:solidFill>
              <a:schemeClr val="tx1"/>
            </a:solidFill>
          </a:endParaRPr>
        </a:p>
      </dsp:txBody>
      <dsp:txXfrm>
        <a:off x="6066117" y="2192109"/>
        <a:ext cx="931415" cy="931415"/>
      </dsp:txXfrm>
    </dsp:sp>
    <dsp:sp modelId="{F9193DEC-2270-4137-8E0D-E5D2E5524D2D}">
      <dsp:nvSpPr>
        <dsp:cNvPr id="0" name=""/>
        <dsp:cNvSpPr/>
      </dsp:nvSpPr>
      <dsp:spPr>
        <a:xfrm>
          <a:off x="3875289" y="3997132"/>
          <a:ext cx="1317221" cy="1317221"/>
        </a:xfrm>
        <a:prstGeom prst="ellipse">
          <a:avLst/>
        </a:prstGeom>
        <a:solidFill>
          <a:schemeClr val="accent2">
            <a:hueOff val="-6859035"/>
            <a:satOff val="6015"/>
            <a:lumOff val="-26406"/>
            <a:alphaOff val="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b="1" kern="1200" dirty="0" smtClean="0">
              <a:solidFill>
                <a:schemeClr val="tx1"/>
              </a:solidFill>
            </a:rPr>
            <a:t>Empowering Individuals,  Families and Communities </a:t>
          </a:r>
          <a:endParaRPr lang="en-US" sz="1100" b="1" kern="1200" dirty="0">
            <a:solidFill>
              <a:schemeClr val="tx1"/>
            </a:solidFill>
          </a:endParaRPr>
        </a:p>
      </dsp:txBody>
      <dsp:txXfrm>
        <a:off x="4068192" y="4190035"/>
        <a:ext cx="931415" cy="931415"/>
      </dsp:txXfrm>
    </dsp:sp>
    <dsp:sp modelId="{D87F79C5-536F-49BE-BC89-5E8E68B9BE49}">
      <dsp:nvSpPr>
        <dsp:cNvPr id="0" name=""/>
        <dsp:cNvSpPr/>
      </dsp:nvSpPr>
      <dsp:spPr>
        <a:xfrm>
          <a:off x="1877363" y="1999206"/>
          <a:ext cx="1317221" cy="1317221"/>
        </a:xfrm>
        <a:prstGeom prst="ellipse">
          <a:avLst/>
        </a:prstGeom>
        <a:solidFill>
          <a:schemeClr val="accent2">
            <a:hueOff val="-10288553"/>
            <a:satOff val="9023"/>
            <a:lumOff val="-39609"/>
            <a:alphaOff val="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b="1" kern="1200" dirty="0" smtClean="0"/>
            <a:t>Protecting Rights and Preventing Abuse</a:t>
          </a:r>
          <a:endParaRPr lang="en-US" sz="1100" b="1" kern="1200" dirty="0"/>
        </a:p>
      </dsp:txBody>
      <dsp:txXfrm>
        <a:off x="2070266" y="2192109"/>
        <a:ext cx="931415" cy="93141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A0A55A-C4C3-4E10-BB5D-C3C4B5BC429B}">
      <dsp:nvSpPr>
        <dsp:cNvPr id="0" name=""/>
        <dsp:cNvSpPr/>
      </dsp:nvSpPr>
      <dsp:spPr>
        <a:xfrm>
          <a:off x="2544198" y="265811"/>
          <a:ext cx="3435096" cy="3435096"/>
        </a:xfrm>
        <a:prstGeom prst="pie">
          <a:avLst>
            <a:gd name="adj1" fmla="val 16200000"/>
            <a:gd name="adj2" fmla="val 1800000"/>
          </a:avLst>
        </a:prstGeom>
        <a:gradFill rotWithShape="0">
          <a:gsLst>
            <a:gs pos="0">
              <a:schemeClr val="accent3">
                <a:alpha val="90000"/>
                <a:hueOff val="0"/>
                <a:satOff val="0"/>
                <a:lumOff val="0"/>
                <a:alphaOff val="0"/>
                <a:shade val="51000"/>
                <a:satMod val="130000"/>
              </a:schemeClr>
            </a:gs>
            <a:gs pos="80000">
              <a:schemeClr val="accent3">
                <a:alpha val="90000"/>
                <a:hueOff val="0"/>
                <a:satOff val="0"/>
                <a:lumOff val="0"/>
                <a:alphaOff val="0"/>
                <a:shade val="93000"/>
                <a:satMod val="130000"/>
              </a:schemeClr>
            </a:gs>
            <a:gs pos="100000">
              <a:schemeClr val="accent3">
                <a:alpha val="9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Supporting Decision Making</a:t>
          </a:r>
          <a:endParaRPr lang="en-US" sz="1900" kern="1200" dirty="0"/>
        </a:p>
      </dsp:txBody>
      <dsp:txXfrm>
        <a:off x="4354576" y="993724"/>
        <a:ext cx="1226820" cy="1022350"/>
      </dsp:txXfrm>
    </dsp:sp>
    <dsp:sp modelId="{928B5FE6-A776-43F5-ADB2-2ADBF9602C7B}">
      <dsp:nvSpPr>
        <dsp:cNvPr id="0" name=""/>
        <dsp:cNvSpPr/>
      </dsp:nvSpPr>
      <dsp:spPr>
        <a:xfrm>
          <a:off x="2473451" y="388493"/>
          <a:ext cx="3435096" cy="3435096"/>
        </a:xfrm>
        <a:prstGeom prst="pie">
          <a:avLst>
            <a:gd name="adj1" fmla="val 1800000"/>
            <a:gd name="adj2" fmla="val 9000000"/>
          </a:avLst>
        </a:prstGeom>
        <a:gradFill rotWithShape="0">
          <a:gsLst>
            <a:gs pos="0">
              <a:schemeClr val="accent3">
                <a:alpha val="90000"/>
                <a:hueOff val="0"/>
                <a:satOff val="0"/>
                <a:lumOff val="0"/>
                <a:alphaOff val="-20000"/>
                <a:shade val="51000"/>
                <a:satMod val="130000"/>
              </a:schemeClr>
            </a:gs>
            <a:gs pos="80000">
              <a:schemeClr val="accent3">
                <a:alpha val="90000"/>
                <a:hueOff val="0"/>
                <a:satOff val="0"/>
                <a:lumOff val="0"/>
                <a:alphaOff val="-20000"/>
                <a:shade val="93000"/>
                <a:satMod val="130000"/>
              </a:schemeClr>
            </a:gs>
            <a:gs pos="100000">
              <a:schemeClr val="accent3">
                <a:alpha val="90000"/>
                <a:hueOff val="0"/>
                <a:satOff val="0"/>
                <a:lumOff val="0"/>
                <a:alphaOff val="-2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Living Well </a:t>
          </a:r>
          <a:endParaRPr lang="en-US" sz="1900" kern="1200" dirty="0"/>
        </a:p>
      </dsp:txBody>
      <dsp:txXfrm>
        <a:off x="3291331" y="2617216"/>
        <a:ext cx="1840230" cy="899668"/>
      </dsp:txXfrm>
    </dsp:sp>
    <dsp:sp modelId="{75F0D8D8-8990-4194-BC44-D73594C7AFA3}">
      <dsp:nvSpPr>
        <dsp:cNvPr id="0" name=""/>
        <dsp:cNvSpPr/>
      </dsp:nvSpPr>
      <dsp:spPr>
        <a:xfrm>
          <a:off x="2402704" y="265811"/>
          <a:ext cx="3435096" cy="3435096"/>
        </a:xfrm>
        <a:prstGeom prst="pie">
          <a:avLst>
            <a:gd name="adj1" fmla="val 9000000"/>
            <a:gd name="adj2" fmla="val 16200000"/>
          </a:avLst>
        </a:prstGeom>
        <a:gradFill rotWithShape="0">
          <a:gsLst>
            <a:gs pos="0">
              <a:schemeClr val="accent3">
                <a:alpha val="90000"/>
                <a:hueOff val="0"/>
                <a:satOff val="0"/>
                <a:lumOff val="0"/>
                <a:alphaOff val="-40000"/>
                <a:shade val="51000"/>
                <a:satMod val="130000"/>
              </a:schemeClr>
            </a:gs>
            <a:gs pos="80000">
              <a:schemeClr val="accent3">
                <a:alpha val="90000"/>
                <a:hueOff val="0"/>
                <a:satOff val="0"/>
                <a:lumOff val="0"/>
                <a:alphaOff val="-40000"/>
                <a:shade val="93000"/>
                <a:satMod val="130000"/>
              </a:schemeClr>
            </a:gs>
            <a:gs pos="100000">
              <a:schemeClr val="accent3">
                <a:alpha val="90000"/>
                <a:hueOff val="0"/>
                <a:satOff val="0"/>
                <a:lumOff val="0"/>
                <a:alphaOff val="-4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P&amp;As</a:t>
          </a:r>
          <a:endParaRPr lang="en-US" sz="1900" kern="1200" dirty="0"/>
        </a:p>
      </dsp:txBody>
      <dsp:txXfrm>
        <a:off x="2800603" y="993724"/>
        <a:ext cx="1226820" cy="1022350"/>
      </dsp:txXfrm>
    </dsp:sp>
    <dsp:sp modelId="{88CFC4BE-60A5-40FC-9F53-DE25B57FDBD8}">
      <dsp:nvSpPr>
        <dsp:cNvPr id="0" name=""/>
        <dsp:cNvSpPr/>
      </dsp:nvSpPr>
      <dsp:spPr>
        <a:xfrm>
          <a:off x="2331832" y="53162"/>
          <a:ext cx="3860394" cy="3860394"/>
        </a:xfrm>
        <a:prstGeom prst="circularArrow">
          <a:avLst>
            <a:gd name="adj1" fmla="val 5085"/>
            <a:gd name="adj2" fmla="val 327528"/>
            <a:gd name="adj3" fmla="val 1472472"/>
            <a:gd name="adj4" fmla="val 16199432"/>
            <a:gd name="adj5" fmla="val 5932"/>
          </a:avLst>
        </a:prstGeom>
        <a:gradFill rotWithShape="0">
          <a:gsLst>
            <a:gs pos="0">
              <a:schemeClr val="accent3">
                <a:shade val="90000"/>
                <a:hueOff val="0"/>
                <a:satOff val="0"/>
                <a:lumOff val="0"/>
                <a:alphaOff val="0"/>
                <a:shade val="51000"/>
                <a:satMod val="130000"/>
              </a:schemeClr>
            </a:gs>
            <a:gs pos="80000">
              <a:schemeClr val="accent3">
                <a:shade val="90000"/>
                <a:hueOff val="0"/>
                <a:satOff val="0"/>
                <a:lumOff val="0"/>
                <a:alphaOff val="0"/>
                <a:shade val="93000"/>
                <a:satMod val="130000"/>
              </a:schemeClr>
            </a:gs>
            <a:gs pos="100000">
              <a:schemeClr val="accent3">
                <a:shade val="9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6FCFA6FC-92D0-4C5C-B951-06D032A78EBC}">
      <dsp:nvSpPr>
        <dsp:cNvPr id="0" name=""/>
        <dsp:cNvSpPr/>
      </dsp:nvSpPr>
      <dsp:spPr>
        <a:xfrm>
          <a:off x="2260802" y="175627"/>
          <a:ext cx="3860394" cy="3860394"/>
        </a:xfrm>
        <a:prstGeom prst="circularArrow">
          <a:avLst>
            <a:gd name="adj1" fmla="val 5085"/>
            <a:gd name="adj2" fmla="val 327528"/>
            <a:gd name="adj3" fmla="val 8671970"/>
            <a:gd name="adj4" fmla="val 1800502"/>
            <a:gd name="adj5" fmla="val 5932"/>
          </a:avLst>
        </a:prstGeom>
        <a:gradFill rotWithShape="0">
          <a:gsLst>
            <a:gs pos="0">
              <a:schemeClr val="accent3">
                <a:shade val="90000"/>
                <a:hueOff val="-336787"/>
                <a:satOff val="3067"/>
                <a:lumOff val="17270"/>
                <a:alphaOff val="0"/>
                <a:shade val="51000"/>
                <a:satMod val="130000"/>
              </a:schemeClr>
            </a:gs>
            <a:gs pos="80000">
              <a:schemeClr val="accent3">
                <a:shade val="90000"/>
                <a:hueOff val="-336787"/>
                <a:satOff val="3067"/>
                <a:lumOff val="17270"/>
                <a:alphaOff val="0"/>
                <a:shade val="93000"/>
                <a:satMod val="130000"/>
              </a:schemeClr>
            </a:gs>
            <a:gs pos="100000">
              <a:schemeClr val="accent3">
                <a:shade val="90000"/>
                <a:hueOff val="-336787"/>
                <a:satOff val="3067"/>
                <a:lumOff val="1727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459444B9-1809-44B6-88F3-04462DFF87E1}">
      <dsp:nvSpPr>
        <dsp:cNvPr id="0" name=""/>
        <dsp:cNvSpPr/>
      </dsp:nvSpPr>
      <dsp:spPr>
        <a:xfrm>
          <a:off x="2189772" y="53162"/>
          <a:ext cx="3860394" cy="3860394"/>
        </a:xfrm>
        <a:prstGeom prst="circularArrow">
          <a:avLst>
            <a:gd name="adj1" fmla="val 5085"/>
            <a:gd name="adj2" fmla="val 327528"/>
            <a:gd name="adj3" fmla="val 15873039"/>
            <a:gd name="adj4" fmla="val 9000000"/>
            <a:gd name="adj5" fmla="val 5932"/>
          </a:avLst>
        </a:prstGeom>
        <a:gradFill rotWithShape="0">
          <a:gsLst>
            <a:gs pos="0">
              <a:schemeClr val="accent3">
                <a:shade val="90000"/>
                <a:hueOff val="-673575"/>
                <a:satOff val="6133"/>
                <a:lumOff val="34540"/>
                <a:alphaOff val="0"/>
                <a:shade val="51000"/>
                <a:satMod val="130000"/>
              </a:schemeClr>
            </a:gs>
            <a:gs pos="80000">
              <a:schemeClr val="accent3">
                <a:shade val="90000"/>
                <a:hueOff val="-673575"/>
                <a:satOff val="6133"/>
                <a:lumOff val="34540"/>
                <a:alphaOff val="0"/>
                <a:shade val="93000"/>
                <a:satMod val="130000"/>
              </a:schemeClr>
            </a:gs>
            <a:gs pos="100000">
              <a:schemeClr val="accent3">
                <a:shade val="90000"/>
                <a:hueOff val="-673575"/>
                <a:satOff val="6133"/>
                <a:lumOff val="3454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939103-9460-47F8-BCC4-424915205039}">
      <dsp:nvSpPr>
        <dsp:cNvPr id="0" name=""/>
        <dsp:cNvSpPr/>
      </dsp:nvSpPr>
      <dsp:spPr>
        <a:xfrm>
          <a:off x="179719" y="236421"/>
          <a:ext cx="4433091" cy="4433091"/>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r>
            <a:rPr lang="en-US" sz="2800" kern="1200" dirty="0" smtClean="0"/>
            <a:t>Community Monitoring: </a:t>
          </a:r>
          <a:r>
            <a:rPr lang="en-US" sz="2000" i="1" kern="1200" dirty="0" smtClean="0"/>
            <a:t> </a:t>
          </a:r>
        </a:p>
        <a:p>
          <a:pPr lvl="0" algn="l" defTabSz="1244600">
            <a:lnSpc>
              <a:spcPct val="90000"/>
            </a:lnSpc>
            <a:spcBef>
              <a:spcPct val="0"/>
            </a:spcBef>
            <a:spcAft>
              <a:spcPct val="35000"/>
            </a:spcAft>
          </a:pPr>
          <a:r>
            <a:rPr lang="en-US" sz="2000" i="1" kern="1200" dirty="0" smtClean="0"/>
            <a:t>Reduce abuse and neglect of people with developmental disabilities  </a:t>
          </a:r>
        </a:p>
        <a:p>
          <a:pPr lvl="0" algn="l" defTabSz="1244600">
            <a:lnSpc>
              <a:spcPct val="90000"/>
            </a:lnSpc>
            <a:spcBef>
              <a:spcPct val="0"/>
            </a:spcBef>
            <a:spcAft>
              <a:spcPct val="35000"/>
            </a:spcAft>
          </a:pPr>
          <a:endParaRPr lang="en-US" sz="2000" i="1" kern="1200" dirty="0" smtClean="0"/>
        </a:p>
        <a:p>
          <a:pPr lvl="0" algn="l" defTabSz="1244600">
            <a:lnSpc>
              <a:spcPct val="90000"/>
            </a:lnSpc>
            <a:spcBef>
              <a:spcPct val="0"/>
            </a:spcBef>
            <a:spcAft>
              <a:spcPct val="35000"/>
            </a:spcAft>
          </a:pPr>
          <a:endParaRPr lang="en-US" sz="2000" i="1" kern="1200" dirty="0" smtClean="0"/>
        </a:p>
        <a:p>
          <a:pPr lvl="0" algn="l" defTabSz="1244600">
            <a:lnSpc>
              <a:spcPct val="90000"/>
            </a:lnSpc>
            <a:spcBef>
              <a:spcPct val="0"/>
            </a:spcBef>
            <a:spcAft>
              <a:spcPct val="35000"/>
            </a:spcAft>
          </a:pPr>
          <a:endParaRPr lang="en-US" sz="2000" i="1" kern="1200" dirty="0" smtClean="0"/>
        </a:p>
      </dsp:txBody>
      <dsp:txXfrm>
        <a:off x="798755" y="759178"/>
        <a:ext cx="2556016" cy="3387578"/>
      </dsp:txXfrm>
    </dsp:sp>
    <dsp:sp modelId="{718A41C3-0BFA-4D38-9FD8-1807A0FAEB54}">
      <dsp:nvSpPr>
        <dsp:cNvPr id="0" name=""/>
        <dsp:cNvSpPr/>
      </dsp:nvSpPr>
      <dsp:spPr>
        <a:xfrm>
          <a:off x="3374741" y="236421"/>
          <a:ext cx="4433091" cy="4433091"/>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r>
            <a:rPr lang="en-US" sz="2800" kern="1200" dirty="0" smtClean="0"/>
            <a:t>Community Capacity Building: </a:t>
          </a:r>
        </a:p>
        <a:p>
          <a:pPr lvl="0" algn="l" defTabSz="1244600">
            <a:lnSpc>
              <a:spcPct val="90000"/>
            </a:lnSpc>
            <a:spcBef>
              <a:spcPct val="0"/>
            </a:spcBef>
            <a:spcAft>
              <a:spcPct val="35000"/>
            </a:spcAft>
          </a:pPr>
          <a:r>
            <a:rPr lang="en-US" sz="2100" kern="1200" dirty="0" smtClean="0"/>
            <a:t>- </a:t>
          </a:r>
          <a:r>
            <a:rPr lang="en-US" sz="2000" i="1" kern="1200" dirty="0" smtClean="0"/>
            <a:t>Supporting DSPs </a:t>
          </a:r>
        </a:p>
        <a:p>
          <a:pPr lvl="0" algn="l" defTabSz="1244600">
            <a:lnSpc>
              <a:spcPct val="90000"/>
            </a:lnSpc>
            <a:spcBef>
              <a:spcPct val="0"/>
            </a:spcBef>
            <a:spcAft>
              <a:spcPct val="35000"/>
            </a:spcAft>
          </a:pPr>
          <a:r>
            <a:rPr lang="en-US" sz="2000" i="1" kern="1200" dirty="0" smtClean="0"/>
            <a:t>- Leadership of individuals with ID/DD &amp; families</a:t>
          </a:r>
        </a:p>
        <a:p>
          <a:pPr lvl="0" algn="l" defTabSz="1244600">
            <a:lnSpc>
              <a:spcPct val="90000"/>
            </a:lnSpc>
            <a:spcBef>
              <a:spcPct val="0"/>
            </a:spcBef>
            <a:spcAft>
              <a:spcPct val="35000"/>
            </a:spcAft>
          </a:pPr>
          <a:r>
            <a:rPr lang="en-US" sz="2000" i="1" kern="1200" dirty="0" smtClean="0"/>
            <a:t>- Evidence-based &amp; promising practices </a:t>
          </a:r>
        </a:p>
        <a:p>
          <a:pPr lvl="0" algn="ctr" defTabSz="1244600">
            <a:lnSpc>
              <a:spcPct val="90000"/>
            </a:lnSpc>
            <a:spcBef>
              <a:spcPct val="0"/>
            </a:spcBef>
            <a:spcAft>
              <a:spcPct val="35000"/>
            </a:spcAft>
          </a:pPr>
          <a:endParaRPr lang="en-US" sz="2100" kern="1200" dirty="0"/>
        </a:p>
      </dsp:txBody>
      <dsp:txXfrm>
        <a:off x="4632780" y="759178"/>
        <a:ext cx="2556016" cy="3387578"/>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14D4532-06E6-41D1-9B01-A9BBCBF84EA4}" type="datetimeFigureOut">
              <a:rPr lang="en-US" smtClean="0"/>
              <a:pPr/>
              <a:t>5/27/2020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EB4DB3F-86A9-4140-B705-098B66A0326A}" type="slidenum">
              <a:rPr lang="en-US" smtClean="0"/>
              <a:pPr/>
              <a:t>‹#›</a:t>
            </a:fld>
            <a:endParaRPr lang="en-US"/>
          </a:p>
        </p:txBody>
      </p:sp>
    </p:spTree>
    <p:extLst>
      <p:ext uri="{BB962C8B-B14F-4D97-AF65-F5344CB8AC3E}">
        <p14:creationId xmlns:p14="http://schemas.microsoft.com/office/powerpoint/2010/main" val="11608246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B9BBB8-96FF-41D5-9A60-2959036AE265}" type="datetimeFigureOut">
              <a:rPr lang="en-US" smtClean="0"/>
              <a:pPr/>
              <a:t>5/27/2020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578678-88A4-4BE9-BB45-C5BDA72D90F8}" type="slidenum">
              <a:rPr lang="en-US" smtClean="0"/>
              <a:pPr/>
              <a:t>‹#›</a:t>
            </a:fld>
            <a:endParaRPr lang="en-US"/>
          </a:p>
        </p:txBody>
      </p:sp>
    </p:spTree>
    <p:extLst>
      <p:ext uri="{BB962C8B-B14F-4D97-AF65-F5344CB8AC3E}">
        <p14:creationId xmlns:p14="http://schemas.microsoft.com/office/powerpoint/2010/main" val="30528191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Good Afternoon from Washington, DC.</a:t>
            </a:r>
            <a:r>
              <a:rPr lang="en-US" baseline="0" dirty="0" smtClean="0"/>
              <a:t> I’m going to take a few minutes to share some updates from ACL. I’m speaking on behalf of the rest of P&amp;A team, who are listed a little later in the presentation.</a:t>
            </a:r>
            <a:endParaRPr lang="en-US" dirty="0"/>
          </a:p>
        </p:txBody>
      </p:sp>
      <p:sp>
        <p:nvSpPr>
          <p:cNvPr id="4" name="Slide Number Placeholder 3"/>
          <p:cNvSpPr>
            <a:spLocks noGrp="1"/>
          </p:cNvSpPr>
          <p:nvPr>
            <p:ph type="sldNum" sz="quarter" idx="10"/>
          </p:nvPr>
        </p:nvSpPr>
        <p:spPr/>
        <p:txBody>
          <a:bodyPr/>
          <a:lstStyle/>
          <a:p>
            <a:fld id="{2F578678-88A4-4BE9-BB45-C5BDA72D90F8}" type="slidenum">
              <a:rPr lang="en-US" smtClean="0"/>
              <a:pPr/>
              <a:t>1</a:t>
            </a:fld>
            <a:endParaRPr lang="en-US"/>
          </a:p>
        </p:txBody>
      </p:sp>
    </p:spTree>
    <p:extLst>
      <p:ext uri="{BB962C8B-B14F-4D97-AF65-F5344CB8AC3E}">
        <p14:creationId xmlns:p14="http://schemas.microsoft.com/office/powerpoint/2010/main" val="38619197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continue to encourage collaboration in this area – across</a:t>
            </a:r>
            <a:r>
              <a:rPr lang="en-US" baseline="0" dirty="0" smtClean="0"/>
              <a:t> the developmental disabilities network and Federal agencies</a:t>
            </a:r>
            <a:endParaRPr lang="en-US" dirty="0"/>
          </a:p>
        </p:txBody>
      </p:sp>
      <p:sp>
        <p:nvSpPr>
          <p:cNvPr id="4" name="Slide Number Placeholder 3"/>
          <p:cNvSpPr>
            <a:spLocks noGrp="1"/>
          </p:cNvSpPr>
          <p:nvPr>
            <p:ph type="sldNum" sz="quarter" idx="10"/>
          </p:nvPr>
        </p:nvSpPr>
        <p:spPr/>
        <p:txBody>
          <a:bodyPr/>
          <a:lstStyle/>
          <a:p>
            <a:fld id="{2F578678-88A4-4BE9-BB45-C5BDA72D90F8}" type="slidenum">
              <a:rPr lang="en-US" smtClean="0"/>
              <a:pPr/>
              <a:t>12</a:t>
            </a:fld>
            <a:endParaRPr lang="en-US"/>
          </a:p>
        </p:txBody>
      </p:sp>
    </p:spTree>
    <p:extLst>
      <p:ext uri="{BB962C8B-B14F-4D97-AF65-F5344CB8AC3E}">
        <p14:creationId xmlns:p14="http://schemas.microsoft.com/office/powerpoint/2010/main" val="20162083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018" lvl="1" indent="0">
              <a:buFontTx/>
              <a:buNone/>
            </a:pPr>
            <a:r>
              <a:rPr lang="en-US" dirty="0" smtClean="0"/>
              <a:t>An</a:t>
            </a:r>
            <a:r>
              <a:rPr lang="en-US" baseline="0" dirty="0" smtClean="0"/>
              <a:t>other priority area where collaboration is evident is achieving economic security and mobility, for instance, we participate in a multi-agency employment task force and encourage collaboration in the TBI state partnership grants. We are also highlighting the current employment challenge awards.</a:t>
            </a:r>
            <a:endParaRPr lang="en-US" dirty="0"/>
          </a:p>
        </p:txBody>
      </p:sp>
      <p:sp>
        <p:nvSpPr>
          <p:cNvPr id="4" name="Slide Number Placeholder 3"/>
          <p:cNvSpPr>
            <a:spLocks noGrp="1"/>
          </p:cNvSpPr>
          <p:nvPr>
            <p:ph type="sldNum" sz="quarter" idx="10"/>
          </p:nvPr>
        </p:nvSpPr>
        <p:spPr/>
        <p:txBody>
          <a:bodyPr/>
          <a:lstStyle/>
          <a:p>
            <a:fld id="{329D6319-3C26-4DCB-9330-5BFD4C395B9B}" type="slidenum">
              <a:rPr lang="en-US" smtClean="0"/>
              <a:t>13</a:t>
            </a:fld>
            <a:endParaRPr lang="en-US"/>
          </a:p>
        </p:txBody>
      </p:sp>
    </p:spTree>
    <p:extLst>
      <p:ext uri="{BB962C8B-B14F-4D97-AF65-F5344CB8AC3E}">
        <p14:creationId xmlns:p14="http://schemas.microsoft.com/office/powerpoint/2010/main" val="14523061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 example of a P&amp;A in this area…</a:t>
            </a:r>
            <a:endParaRPr lang="en-US" dirty="0"/>
          </a:p>
        </p:txBody>
      </p:sp>
      <p:sp>
        <p:nvSpPr>
          <p:cNvPr id="4" name="Slide Number Placeholder 3"/>
          <p:cNvSpPr>
            <a:spLocks noGrp="1"/>
          </p:cNvSpPr>
          <p:nvPr>
            <p:ph type="sldNum" sz="quarter" idx="10"/>
          </p:nvPr>
        </p:nvSpPr>
        <p:spPr/>
        <p:txBody>
          <a:bodyPr/>
          <a:lstStyle/>
          <a:p>
            <a:fld id="{2F578678-88A4-4BE9-BB45-C5BDA72D90F8}" type="slidenum">
              <a:rPr lang="en-US" smtClean="0"/>
              <a:pPr/>
              <a:t>14</a:t>
            </a:fld>
            <a:endParaRPr lang="en-US"/>
          </a:p>
        </p:txBody>
      </p:sp>
    </p:spTree>
    <p:extLst>
      <p:ext uri="{BB962C8B-B14F-4D97-AF65-F5344CB8AC3E}">
        <p14:creationId xmlns:p14="http://schemas.microsoft.com/office/powerpoint/2010/main" val="25847632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also various components</a:t>
            </a:r>
            <a:r>
              <a:rPr lang="en-US" baseline="0" dirty="0" smtClean="0"/>
              <a:t> to the Empowering Individuals, Families and Communities priority, including the National Limb Loss Resource Center, National Paralysis Resource Center, and the Diversity Community of Practice. </a:t>
            </a:r>
            <a:endParaRPr lang="en-US" dirty="0"/>
          </a:p>
        </p:txBody>
      </p:sp>
      <p:sp>
        <p:nvSpPr>
          <p:cNvPr id="4" name="Slide Number Placeholder 3"/>
          <p:cNvSpPr>
            <a:spLocks noGrp="1"/>
          </p:cNvSpPr>
          <p:nvPr>
            <p:ph type="sldNum" sz="quarter" idx="10"/>
          </p:nvPr>
        </p:nvSpPr>
        <p:spPr/>
        <p:txBody>
          <a:bodyPr/>
          <a:lstStyle/>
          <a:p>
            <a:fld id="{329D6319-3C26-4DCB-9330-5BFD4C395B9B}" type="slidenum">
              <a:rPr lang="en-US" smtClean="0"/>
              <a:t>16</a:t>
            </a:fld>
            <a:endParaRPr lang="en-US"/>
          </a:p>
        </p:txBody>
      </p:sp>
    </p:spTree>
    <p:extLst>
      <p:ext uri="{BB962C8B-B14F-4D97-AF65-F5344CB8AC3E}">
        <p14:creationId xmlns:p14="http://schemas.microsoft.com/office/powerpoint/2010/main" val="41777350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Two</a:t>
            </a:r>
            <a:r>
              <a:rPr lang="en-US" baseline="0" dirty="0" smtClean="0"/>
              <a:t> examples of P&amp;As working in this area are Disability Rights WI and the GA P&amp;A.</a:t>
            </a:r>
            <a:endParaRPr lang="en-US" dirty="0"/>
          </a:p>
        </p:txBody>
      </p:sp>
      <p:sp>
        <p:nvSpPr>
          <p:cNvPr id="4" name="Slide Number Placeholder 3"/>
          <p:cNvSpPr>
            <a:spLocks noGrp="1"/>
          </p:cNvSpPr>
          <p:nvPr>
            <p:ph type="sldNum" sz="quarter" idx="10"/>
          </p:nvPr>
        </p:nvSpPr>
        <p:spPr/>
        <p:txBody>
          <a:bodyPr/>
          <a:lstStyle/>
          <a:p>
            <a:fld id="{2F578678-88A4-4BE9-BB45-C5BDA72D90F8}" type="slidenum">
              <a:rPr lang="en-US" smtClean="0"/>
              <a:pPr/>
              <a:t>18</a:t>
            </a:fld>
            <a:endParaRPr lang="en-US"/>
          </a:p>
        </p:txBody>
      </p:sp>
    </p:spTree>
    <p:extLst>
      <p:ext uri="{BB962C8B-B14F-4D97-AF65-F5344CB8AC3E}">
        <p14:creationId xmlns:p14="http://schemas.microsoft.com/office/powerpoint/2010/main" val="32419393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Internally,</a:t>
            </a:r>
            <a:r>
              <a:rPr lang="en-US" baseline="0" dirty="0" smtClean="0"/>
              <a:t> we are diligently conducting our oversight and monitoring duties. We are avoiding operating in silos. While we are organized differently, we continue to meet as a DD Act team. Additionally, we are utilizing the Quality Review System even as we are reviewing the PPRs. </a:t>
            </a:r>
            <a:endParaRPr lang="en-US" dirty="0"/>
          </a:p>
        </p:txBody>
      </p:sp>
      <p:sp>
        <p:nvSpPr>
          <p:cNvPr id="4" name="Slide Number Placeholder 3"/>
          <p:cNvSpPr>
            <a:spLocks noGrp="1"/>
          </p:cNvSpPr>
          <p:nvPr>
            <p:ph type="sldNum" sz="quarter" idx="10"/>
          </p:nvPr>
        </p:nvSpPr>
        <p:spPr/>
        <p:txBody>
          <a:bodyPr/>
          <a:lstStyle/>
          <a:p>
            <a:fld id="{2F578678-88A4-4BE9-BB45-C5BDA72D90F8}" type="slidenum">
              <a:rPr lang="en-US" smtClean="0"/>
              <a:pPr/>
              <a:t>20</a:t>
            </a:fld>
            <a:endParaRPr lang="en-US"/>
          </a:p>
        </p:txBody>
      </p:sp>
    </p:spTree>
    <p:extLst>
      <p:ext uri="{BB962C8B-B14F-4D97-AF65-F5344CB8AC3E}">
        <p14:creationId xmlns:p14="http://schemas.microsoft.com/office/powerpoint/2010/main" val="25425641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following slides include information about the leadership and contact information for your project officers.</a:t>
            </a:r>
            <a:endParaRPr lang="en-US" dirty="0"/>
          </a:p>
        </p:txBody>
      </p:sp>
      <p:sp>
        <p:nvSpPr>
          <p:cNvPr id="4" name="Slide Number Placeholder 3"/>
          <p:cNvSpPr>
            <a:spLocks noGrp="1"/>
          </p:cNvSpPr>
          <p:nvPr>
            <p:ph type="sldNum" sz="quarter" idx="10"/>
          </p:nvPr>
        </p:nvSpPr>
        <p:spPr/>
        <p:txBody>
          <a:bodyPr/>
          <a:lstStyle/>
          <a:p>
            <a:fld id="{2F578678-88A4-4BE9-BB45-C5BDA72D90F8}" type="slidenum">
              <a:rPr lang="en-US" smtClean="0"/>
              <a:pPr/>
              <a:t>21</a:t>
            </a:fld>
            <a:endParaRPr lang="en-US"/>
          </a:p>
        </p:txBody>
      </p:sp>
    </p:spTree>
    <p:extLst>
      <p:ext uri="{BB962C8B-B14F-4D97-AF65-F5344CB8AC3E}">
        <p14:creationId xmlns:p14="http://schemas.microsoft.com/office/powerpoint/2010/main" val="5856792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dirty="0" smtClean="0"/>
              <a:t>ACL Organizational Chart – Text Version</a:t>
            </a:r>
          </a:p>
          <a:p>
            <a:r>
              <a:rPr lang="en-US" dirty="0" smtClean="0"/>
              <a:t>The U.S. Administration for Community Living (ACL) is led by the Administrator, who also serves as the Assistant Secretary for Aging. The Administrator is directly supported by the Principal Deputy Administrator.  The following report to the Office of the Administrator:</a:t>
            </a:r>
          </a:p>
          <a:p>
            <a:r>
              <a:rPr lang="en-US" dirty="0" smtClean="0"/>
              <a:t>•	Administration on Aging, which includes four offices:</a:t>
            </a:r>
          </a:p>
          <a:p>
            <a:r>
              <a:rPr lang="en-US" dirty="0" smtClean="0"/>
              <a:t>o	Office of Supportive and Caregiver Services</a:t>
            </a:r>
          </a:p>
          <a:p>
            <a:r>
              <a:rPr lang="en-US" dirty="0" smtClean="0"/>
              <a:t>o	Office of Nutrition and Health Promotion Programs</a:t>
            </a:r>
          </a:p>
          <a:p>
            <a:r>
              <a:rPr lang="en-US" dirty="0" smtClean="0"/>
              <a:t>o	Office of Elder Justice and Adult Protective Services</a:t>
            </a:r>
          </a:p>
          <a:p>
            <a:r>
              <a:rPr lang="en-US" dirty="0" smtClean="0"/>
              <a:t>o	Office of American Indian, Alaskan Native and Native Hawaiian Programs</a:t>
            </a:r>
          </a:p>
          <a:p>
            <a:r>
              <a:rPr lang="en-US" dirty="0" smtClean="0"/>
              <a:t>•	Administration on Disabilities, which includes three offices:</a:t>
            </a:r>
          </a:p>
          <a:p>
            <a:r>
              <a:rPr lang="en-US" dirty="0" smtClean="0"/>
              <a:t>o	Office of Intellectual and Developmental Disability Programs</a:t>
            </a:r>
          </a:p>
          <a:p>
            <a:r>
              <a:rPr lang="en-US" dirty="0" smtClean="0"/>
              <a:t>o	Office of Independent Living Programs</a:t>
            </a:r>
          </a:p>
          <a:p>
            <a:r>
              <a:rPr lang="en-US" dirty="0" smtClean="0"/>
              <a:t>o	Office of Disability Services Innovations</a:t>
            </a:r>
          </a:p>
          <a:p>
            <a:r>
              <a:rPr lang="en-US" dirty="0" smtClean="0"/>
              <a:t>•	Center for Innovation and Partnership, which includes three offices:</a:t>
            </a:r>
          </a:p>
          <a:p>
            <a:r>
              <a:rPr lang="en-US" dirty="0" smtClean="0"/>
              <a:t>o	Office of Interagency Innovation</a:t>
            </a:r>
          </a:p>
          <a:p>
            <a:r>
              <a:rPr lang="en-US" dirty="0" smtClean="0"/>
              <a:t>o	Office of Network Advancement</a:t>
            </a:r>
          </a:p>
          <a:p>
            <a:r>
              <a:rPr lang="en-US" dirty="0" smtClean="0"/>
              <a:t>o	Office of Healthcare Information and Counseling</a:t>
            </a:r>
          </a:p>
          <a:p>
            <a:r>
              <a:rPr lang="en-US" dirty="0" smtClean="0"/>
              <a:t>•	Center for Management and Budget, which includes four offices:</a:t>
            </a:r>
          </a:p>
          <a:p>
            <a:r>
              <a:rPr lang="en-US" dirty="0" smtClean="0"/>
              <a:t>o	Office of Budget and Finance</a:t>
            </a:r>
          </a:p>
          <a:p>
            <a:r>
              <a:rPr lang="en-US" dirty="0" smtClean="0"/>
              <a:t>o	Office of Grants Management</a:t>
            </a:r>
          </a:p>
          <a:p>
            <a:r>
              <a:rPr lang="en-US" dirty="0" smtClean="0"/>
              <a:t>o	Office of Administration and Personnel</a:t>
            </a:r>
          </a:p>
          <a:p>
            <a:r>
              <a:rPr lang="en-US" dirty="0" smtClean="0"/>
              <a:t>o	Office of Information Resources Management</a:t>
            </a:r>
          </a:p>
          <a:p>
            <a:r>
              <a:rPr lang="en-US" dirty="0" smtClean="0"/>
              <a:t>•	Center for Policy and Evaluation, which includes two offices:</a:t>
            </a:r>
          </a:p>
          <a:p>
            <a:r>
              <a:rPr lang="en-US" dirty="0" smtClean="0"/>
              <a:t>o	Office of Policy Analysis and Development</a:t>
            </a:r>
          </a:p>
          <a:p>
            <a:r>
              <a:rPr lang="en-US" dirty="0" smtClean="0"/>
              <a:t>o	Office of Performance and Evaluation</a:t>
            </a:r>
          </a:p>
          <a:p>
            <a:r>
              <a:rPr lang="en-US" dirty="0" smtClean="0"/>
              <a:t>•	Center for Regional Operations, which includes ten regional offices</a:t>
            </a:r>
          </a:p>
          <a:p>
            <a:r>
              <a:rPr lang="en-US" dirty="0" smtClean="0"/>
              <a:t>•	National Institute on Disability, Independent Living, and Rehabilitation Research, which includes two offices:</a:t>
            </a:r>
          </a:p>
          <a:p>
            <a:r>
              <a:rPr lang="en-US" dirty="0" smtClean="0"/>
              <a:t>o	Office of Research Administration</a:t>
            </a:r>
          </a:p>
          <a:p>
            <a:r>
              <a:rPr lang="en-US" dirty="0" smtClean="0"/>
              <a:t>o	Office of Research Sciences</a:t>
            </a:r>
          </a:p>
          <a:p>
            <a:r>
              <a:rPr lang="en-US" dirty="0" smtClean="0"/>
              <a:t>•	Office of External Affairs</a:t>
            </a:r>
          </a:p>
          <a:p>
            <a:r>
              <a:rPr lang="en-US" dirty="0" smtClean="0"/>
              <a:t>The Deputy Assistant Secretary for Aging also serves as the Director of the Office of Long-Term Care Ombudsman Programs, consistent with Section 201 of the Older Americans Act.</a:t>
            </a:r>
          </a:p>
          <a:p>
            <a:endParaRPr lang="en-US" dirty="0" smtClean="0"/>
          </a:p>
          <a:p>
            <a:r>
              <a:rPr lang="en-US" dirty="0" smtClean="0"/>
              <a:t>The Administration on Disabilities is headed by a Commissioner who also serves as:</a:t>
            </a:r>
          </a:p>
          <a:p>
            <a:r>
              <a:rPr lang="en-US" dirty="0" smtClean="0"/>
              <a:t>•	Commissioner of the Administration on Intellectual and Developmental Disabilities</a:t>
            </a:r>
          </a:p>
          <a:p>
            <a:r>
              <a:rPr lang="en-US" dirty="0" smtClean="0"/>
              <a:t>•	Director of the Independent Living Administration, reporting directly to the ACL Administrator in carrying out those functions, consistent with Section 701A of the Rehabilitation Act.</a:t>
            </a:r>
          </a:p>
          <a:p>
            <a:endParaRPr lang="en-US" dirty="0"/>
          </a:p>
        </p:txBody>
      </p:sp>
      <p:sp>
        <p:nvSpPr>
          <p:cNvPr id="4" name="Slide Number Placeholder 3"/>
          <p:cNvSpPr>
            <a:spLocks noGrp="1"/>
          </p:cNvSpPr>
          <p:nvPr>
            <p:ph type="sldNum" sz="quarter" idx="10"/>
          </p:nvPr>
        </p:nvSpPr>
        <p:spPr/>
        <p:txBody>
          <a:bodyPr/>
          <a:lstStyle/>
          <a:p>
            <a:fld id="{2F578678-88A4-4BE9-BB45-C5BDA72D90F8}" type="slidenum">
              <a:rPr lang="en-US" smtClean="0"/>
              <a:pPr/>
              <a:t>22</a:t>
            </a:fld>
            <a:endParaRPr lang="en-US"/>
          </a:p>
        </p:txBody>
      </p:sp>
    </p:spTree>
    <p:extLst>
      <p:ext uri="{BB962C8B-B14F-4D97-AF65-F5344CB8AC3E}">
        <p14:creationId xmlns:p14="http://schemas.microsoft.com/office/powerpoint/2010/main" val="11102293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578678-88A4-4BE9-BB45-C5BDA72D90F8}" type="slidenum">
              <a:rPr lang="en-US" smtClean="0"/>
              <a:pPr/>
              <a:t>24</a:t>
            </a:fld>
            <a:endParaRPr lang="en-US"/>
          </a:p>
        </p:txBody>
      </p:sp>
    </p:spTree>
    <p:extLst>
      <p:ext uri="{BB962C8B-B14F-4D97-AF65-F5344CB8AC3E}">
        <p14:creationId xmlns:p14="http://schemas.microsoft.com/office/powerpoint/2010/main" val="7943813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578678-88A4-4BE9-BB45-C5BDA72D90F8}" type="slidenum">
              <a:rPr lang="en-US" smtClean="0"/>
              <a:pPr/>
              <a:t>25</a:t>
            </a:fld>
            <a:endParaRPr lang="en-US"/>
          </a:p>
        </p:txBody>
      </p:sp>
    </p:spTree>
    <p:extLst>
      <p:ext uri="{BB962C8B-B14F-4D97-AF65-F5344CB8AC3E}">
        <p14:creationId xmlns:p14="http://schemas.microsoft.com/office/powerpoint/2010/main" val="27039736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will touch on priorities from the Administration on Disabilities.</a:t>
            </a:r>
            <a:endParaRPr lang="en-US" dirty="0"/>
          </a:p>
        </p:txBody>
      </p:sp>
      <p:sp>
        <p:nvSpPr>
          <p:cNvPr id="4" name="Slide Number Placeholder 3"/>
          <p:cNvSpPr>
            <a:spLocks noGrp="1"/>
          </p:cNvSpPr>
          <p:nvPr>
            <p:ph type="sldNum" sz="quarter" idx="10"/>
          </p:nvPr>
        </p:nvSpPr>
        <p:spPr/>
        <p:txBody>
          <a:bodyPr/>
          <a:lstStyle/>
          <a:p>
            <a:fld id="{2F578678-88A4-4BE9-BB45-C5BDA72D90F8}" type="slidenum">
              <a:rPr lang="en-US" smtClean="0"/>
              <a:pPr/>
              <a:t>2</a:t>
            </a:fld>
            <a:endParaRPr lang="en-US"/>
          </a:p>
        </p:txBody>
      </p:sp>
    </p:spTree>
    <p:extLst>
      <p:ext uri="{BB962C8B-B14F-4D97-AF65-F5344CB8AC3E}">
        <p14:creationId xmlns:p14="http://schemas.microsoft.com/office/powerpoint/2010/main" val="3561622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578678-88A4-4BE9-BB45-C5BDA72D90F8}" type="slidenum">
              <a:rPr lang="en-US" smtClean="0"/>
              <a:pPr/>
              <a:t>26</a:t>
            </a:fld>
            <a:endParaRPr lang="en-US"/>
          </a:p>
        </p:txBody>
      </p:sp>
    </p:spTree>
    <p:extLst>
      <p:ext uri="{BB962C8B-B14F-4D97-AF65-F5344CB8AC3E}">
        <p14:creationId xmlns:p14="http://schemas.microsoft.com/office/powerpoint/2010/main" val="4904491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ACL logo shown here is part of the master, as it is assumed that an initial instance of the logo will appear on the title slide with appropriate alt. text that does not need to be re-read here by assistive technology. If this is the only place where the ACL logo will appear, remove it from the slide master and insert it with alt. text.</a:t>
            </a:r>
          </a:p>
        </p:txBody>
      </p:sp>
      <p:sp>
        <p:nvSpPr>
          <p:cNvPr id="4" name="Slide Number Placeholder 3"/>
          <p:cNvSpPr>
            <a:spLocks noGrp="1"/>
          </p:cNvSpPr>
          <p:nvPr>
            <p:ph type="sldNum" sz="quarter" idx="10"/>
          </p:nvPr>
        </p:nvSpPr>
        <p:spPr/>
        <p:txBody>
          <a:bodyPr/>
          <a:lstStyle/>
          <a:p>
            <a:fld id="{2F578678-88A4-4BE9-BB45-C5BDA72D90F8}" type="slidenum">
              <a:rPr lang="en-US" smtClean="0"/>
              <a:pPr/>
              <a:t>27</a:t>
            </a:fld>
            <a:endParaRPr lang="en-US"/>
          </a:p>
        </p:txBody>
      </p:sp>
    </p:spTree>
    <p:extLst>
      <p:ext uri="{BB962C8B-B14F-4D97-AF65-F5344CB8AC3E}">
        <p14:creationId xmlns:p14="http://schemas.microsoft.com/office/powerpoint/2010/main" val="17206217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four major</a:t>
            </a:r>
            <a:r>
              <a:rPr lang="en-US" baseline="0" dirty="0" smtClean="0"/>
              <a:t> priorities:</a:t>
            </a:r>
          </a:p>
          <a:p>
            <a:pPr marL="171450" indent="-171450">
              <a:buFont typeface="Arial" panose="020B0604020202020204" pitchFamily="34" charset="0"/>
              <a:buChar char="•"/>
            </a:pPr>
            <a:r>
              <a:rPr lang="en-US" baseline="0" dirty="0" smtClean="0"/>
              <a:t>Healthy Living with a Disability;</a:t>
            </a:r>
          </a:p>
          <a:p>
            <a:pPr marL="171450" indent="-171450">
              <a:buFont typeface="Arial" panose="020B0604020202020204" pitchFamily="34" charset="0"/>
              <a:buChar char="•"/>
            </a:pPr>
            <a:r>
              <a:rPr lang="en-US" baseline="0" dirty="0" smtClean="0"/>
              <a:t>Achieving Economic Security and Mobility;</a:t>
            </a:r>
          </a:p>
          <a:p>
            <a:pPr marL="171450" indent="-171450">
              <a:buFont typeface="Arial" panose="020B0604020202020204" pitchFamily="34" charset="0"/>
              <a:buChar char="•"/>
            </a:pPr>
            <a:r>
              <a:rPr lang="en-US" baseline="0" dirty="0" smtClean="0"/>
              <a:t>Empowering Individuals, Families, and Communities; and </a:t>
            </a:r>
          </a:p>
          <a:p>
            <a:pPr marL="171450" indent="-171450">
              <a:buFont typeface="Arial" panose="020B0604020202020204" pitchFamily="34" charset="0"/>
              <a:buChar char="•"/>
            </a:pPr>
            <a:r>
              <a:rPr lang="en-US" baseline="0" dirty="0" smtClean="0"/>
              <a:t>Protecting Rights and Preventing Abuse.</a:t>
            </a:r>
            <a:endParaRPr lang="en-US" dirty="0"/>
          </a:p>
        </p:txBody>
      </p:sp>
      <p:sp>
        <p:nvSpPr>
          <p:cNvPr id="4" name="Slide Number Placeholder 3"/>
          <p:cNvSpPr>
            <a:spLocks noGrp="1"/>
          </p:cNvSpPr>
          <p:nvPr>
            <p:ph type="sldNum" sz="quarter" idx="10"/>
          </p:nvPr>
        </p:nvSpPr>
        <p:spPr/>
        <p:txBody>
          <a:bodyPr/>
          <a:lstStyle/>
          <a:p>
            <a:fld id="{329D6319-3C26-4DCB-9330-5BFD4C395B9B}" type="slidenum">
              <a:rPr lang="en-US" smtClean="0"/>
              <a:t>3</a:t>
            </a:fld>
            <a:endParaRPr lang="en-US"/>
          </a:p>
        </p:txBody>
      </p:sp>
    </p:spTree>
    <p:extLst>
      <p:ext uri="{BB962C8B-B14F-4D97-AF65-F5344CB8AC3E}">
        <p14:creationId xmlns:p14="http://schemas.microsoft.com/office/powerpoint/2010/main" val="196085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381" indent="-171381">
              <a:buFontTx/>
              <a:buChar char="-"/>
            </a:pPr>
            <a:r>
              <a:rPr lang="en-US" dirty="0" smtClean="0"/>
              <a:t>Some of the work being conducted at </a:t>
            </a:r>
            <a:r>
              <a:rPr lang="en-US" dirty="0" err="1" smtClean="0"/>
              <a:t>AoD</a:t>
            </a:r>
            <a:r>
              <a:rPr lang="en-US" dirty="0" smtClean="0"/>
              <a:t> in this area are reflected in the TBI, PNS, and UCEDD work</a:t>
            </a:r>
          </a:p>
          <a:p>
            <a:pPr marL="171381" indent="-171381">
              <a:buFontTx/>
              <a:buChar char="-"/>
            </a:pPr>
            <a:r>
              <a:rPr lang="en-US" dirty="0" smtClean="0"/>
              <a:t>Includes</a:t>
            </a:r>
            <a:r>
              <a:rPr lang="en-US" baseline="0" dirty="0" smtClean="0"/>
              <a:t> </a:t>
            </a:r>
            <a:r>
              <a:rPr lang="en-US" baseline="0" dirty="0" smtClean="0"/>
              <a:t>collaboration with CDC, CMS</a:t>
            </a:r>
            <a:endParaRPr lang="en-US" dirty="0"/>
          </a:p>
        </p:txBody>
      </p:sp>
      <p:sp>
        <p:nvSpPr>
          <p:cNvPr id="4" name="Slide Number Placeholder 3"/>
          <p:cNvSpPr>
            <a:spLocks noGrp="1"/>
          </p:cNvSpPr>
          <p:nvPr>
            <p:ph type="sldNum" sz="quarter" idx="10"/>
          </p:nvPr>
        </p:nvSpPr>
        <p:spPr/>
        <p:txBody>
          <a:bodyPr/>
          <a:lstStyle/>
          <a:p>
            <a:fld id="{329D6319-3C26-4DCB-9330-5BFD4C395B9B}" type="slidenum">
              <a:rPr lang="en-US" smtClean="0"/>
              <a:t>4</a:t>
            </a:fld>
            <a:endParaRPr lang="en-US"/>
          </a:p>
        </p:txBody>
      </p:sp>
    </p:spTree>
    <p:extLst>
      <p:ext uri="{BB962C8B-B14F-4D97-AF65-F5344CB8AC3E}">
        <p14:creationId xmlns:p14="http://schemas.microsoft.com/office/powerpoint/2010/main" val="33419069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work is</a:t>
            </a:r>
            <a:r>
              <a:rPr lang="en-US" baseline="0" dirty="0" smtClean="0"/>
              <a:t> also reflected in the various collaborative activities undertaken at the Federal and State level.</a:t>
            </a:r>
            <a:endParaRPr lang="en-US" dirty="0"/>
          </a:p>
        </p:txBody>
      </p:sp>
      <p:sp>
        <p:nvSpPr>
          <p:cNvPr id="4" name="Slide Number Placeholder 3"/>
          <p:cNvSpPr>
            <a:spLocks noGrp="1"/>
          </p:cNvSpPr>
          <p:nvPr>
            <p:ph type="sldNum" sz="quarter" idx="10"/>
          </p:nvPr>
        </p:nvSpPr>
        <p:spPr/>
        <p:txBody>
          <a:bodyPr/>
          <a:lstStyle/>
          <a:p>
            <a:fld id="{2F578678-88A4-4BE9-BB45-C5BDA72D90F8}" type="slidenum">
              <a:rPr lang="en-US" smtClean="0"/>
              <a:pPr/>
              <a:t>6</a:t>
            </a:fld>
            <a:endParaRPr lang="en-US"/>
          </a:p>
        </p:txBody>
      </p:sp>
    </p:spTree>
    <p:extLst>
      <p:ext uri="{BB962C8B-B14F-4D97-AF65-F5344CB8AC3E}">
        <p14:creationId xmlns:p14="http://schemas.microsoft.com/office/powerpoint/2010/main" val="13455898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main focus of the P&amp;As sits within the Protecting Rights and Preventing Abuse priority.</a:t>
            </a:r>
            <a:endParaRPr lang="en-US" dirty="0"/>
          </a:p>
        </p:txBody>
      </p:sp>
      <p:sp>
        <p:nvSpPr>
          <p:cNvPr id="4" name="Slide Number Placeholder 3"/>
          <p:cNvSpPr>
            <a:spLocks noGrp="1"/>
          </p:cNvSpPr>
          <p:nvPr>
            <p:ph type="sldNum" sz="quarter" idx="10"/>
          </p:nvPr>
        </p:nvSpPr>
        <p:spPr/>
        <p:txBody>
          <a:bodyPr/>
          <a:lstStyle/>
          <a:p>
            <a:fld id="{329D6319-3C26-4DCB-9330-5BFD4C395B9B}" type="slidenum">
              <a:rPr lang="en-US" smtClean="0"/>
              <a:t>7</a:t>
            </a:fld>
            <a:endParaRPr lang="en-US"/>
          </a:p>
        </p:txBody>
      </p:sp>
    </p:spTree>
    <p:extLst>
      <p:ext uri="{BB962C8B-B14F-4D97-AF65-F5344CB8AC3E}">
        <p14:creationId xmlns:p14="http://schemas.microsoft.com/office/powerpoint/2010/main" val="17736375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addition to the P&amp;As, planning grants were awarded to recipients</a:t>
            </a:r>
            <a:r>
              <a:rPr lang="en-US" baseline="0" dirty="0" smtClean="0"/>
              <a:t> in MO and KS, and the P&amp;A in IN.</a:t>
            </a:r>
            <a:endParaRPr lang="en-US" dirty="0"/>
          </a:p>
        </p:txBody>
      </p:sp>
      <p:sp>
        <p:nvSpPr>
          <p:cNvPr id="4" name="Slide Number Placeholder 3"/>
          <p:cNvSpPr>
            <a:spLocks noGrp="1"/>
          </p:cNvSpPr>
          <p:nvPr>
            <p:ph type="sldNum" sz="quarter" idx="10"/>
          </p:nvPr>
        </p:nvSpPr>
        <p:spPr/>
        <p:txBody>
          <a:bodyPr/>
          <a:lstStyle/>
          <a:p>
            <a:fld id="{2F578678-88A4-4BE9-BB45-C5BDA72D90F8}" type="slidenum">
              <a:rPr lang="en-US" smtClean="0"/>
              <a:pPr/>
              <a:t>8</a:t>
            </a:fld>
            <a:endParaRPr lang="en-US"/>
          </a:p>
        </p:txBody>
      </p:sp>
    </p:spTree>
    <p:extLst>
      <p:ext uri="{BB962C8B-B14F-4D97-AF65-F5344CB8AC3E}">
        <p14:creationId xmlns:p14="http://schemas.microsoft.com/office/powerpoint/2010/main" val="14741226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Part</a:t>
            </a:r>
            <a:r>
              <a:rPr lang="en-US" baseline="0" dirty="0" smtClean="0"/>
              <a:t> of the mandate to protect rights and prevent abuse include community monitoring and community capacity building. These two are inter-related </a:t>
            </a:r>
            <a:r>
              <a:rPr lang="en-US" baseline="0" dirty="0" err="1" smtClean="0"/>
              <a:t>compenents</a:t>
            </a:r>
            <a:r>
              <a:rPr lang="en-US" baseline="0" dirty="0" smtClean="0"/>
              <a:t> for enhancing and assuring the independence, integration, safety, health, and well-being of individuals living in the community. </a:t>
            </a:r>
            <a:endParaRPr lang="en-US" dirty="0"/>
          </a:p>
        </p:txBody>
      </p:sp>
      <p:sp>
        <p:nvSpPr>
          <p:cNvPr id="4" name="Slide Number Placeholder 3"/>
          <p:cNvSpPr>
            <a:spLocks noGrp="1"/>
          </p:cNvSpPr>
          <p:nvPr>
            <p:ph type="sldNum" sz="quarter" idx="10"/>
          </p:nvPr>
        </p:nvSpPr>
        <p:spPr/>
        <p:txBody>
          <a:bodyPr/>
          <a:lstStyle/>
          <a:p>
            <a:pPr>
              <a:defRPr/>
            </a:pPr>
            <a:fld id="{41E6C7AE-AB6E-4A16-99BA-9CC4FD3FF03A}" type="slidenum">
              <a:rPr lang="en-US" smtClean="0"/>
              <a:pPr>
                <a:defRPr/>
              </a:pPr>
              <a:t>9</a:t>
            </a:fld>
            <a:endParaRPr lang="en-US"/>
          </a:p>
        </p:txBody>
      </p:sp>
    </p:spTree>
    <p:extLst>
      <p:ext uri="{BB962C8B-B14F-4D97-AF65-F5344CB8AC3E}">
        <p14:creationId xmlns:p14="http://schemas.microsoft.com/office/powerpoint/2010/main" val="289373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are a few examples of the P&amp;As protecting rights and preventing abuse.</a:t>
            </a:r>
            <a:endParaRPr lang="en-US" dirty="0"/>
          </a:p>
        </p:txBody>
      </p:sp>
      <p:sp>
        <p:nvSpPr>
          <p:cNvPr id="4" name="Slide Number Placeholder 3"/>
          <p:cNvSpPr>
            <a:spLocks noGrp="1"/>
          </p:cNvSpPr>
          <p:nvPr>
            <p:ph type="sldNum" sz="quarter" idx="10"/>
          </p:nvPr>
        </p:nvSpPr>
        <p:spPr/>
        <p:txBody>
          <a:bodyPr/>
          <a:lstStyle/>
          <a:p>
            <a:fld id="{2F578678-88A4-4BE9-BB45-C5BDA72D90F8}" type="slidenum">
              <a:rPr lang="en-US" smtClean="0"/>
              <a:pPr/>
              <a:t>10</a:t>
            </a:fld>
            <a:endParaRPr lang="en-US"/>
          </a:p>
        </p:txBody>
      </p:sp>
    </p:spTree>
    <p:extLst>
      <p:ext uri="{BB962C8B-B14F-4D97-AF65-F5344CB8AC3E}">
        <p14:creationId xmlns:p14="http://schemas.microsoft.com/office/powerpoint/2010/main" val="2891233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Option A">
    <p:spTree>
      <p:nvGrpSpPr>
        <p:cNvPr id="1" name=""/>
        <p:cNvGrpSpPr/>
        <p:nvPr/>
      </p:nvGrpSpPr>
      <p:grpSpPr>
        <a:xfrm>
          <a:off x="0" y="0"/>
          <a:ext cx="0" cy="0"/>
          <a:chOff x="0" y="0"/>
          <a:chExt cx="0" cy="0"/>
        </a:xfrm>
      </p:grpSpPr>
      <p:pic>
        <p:nvPicPr>
          <p:cNvPr id="10" name="Picture 9"/>
          <p:cNvPicPr>
            <a:picLocks noChangeAspect="1"/>
          </p:cNvPicPr>
          <p:nvPr userDrawn="1"/>
        </p:nvPicPr>
        <p:blipFill rotWithShape="1">
          <a:blip r:embed="rId2">
            <a:extLst>
              <a:ext uri="{28A0092B-C50C-407E-A947-70E740481C1C}">
                <a14:useLocalDpi xmlns:a14="http://schemas.microsoft.com/office/drawing/2010/main" val="0"/>
              </a:ext>
            </a:extLst>
          </a:blip>
          <a:srcRect b="25588"/>
          <a:stretch/>
        </p:blipFill>
        <p:spPr>
          <a:xfrm>
            <a:off x="0" y="1"/>
            <a:ext cx="9144000" cy="5257800"/>
          </a:xfrm>
          <a:prstGeom prst="rect">
            <a:avLst/>
          </a:prstGeom>
        </p:spPr>
      </p:pic>
      <p:sp>
        <p:nvSpPr>
          <p:cNvPr id="22" name="Text Placeholder 21"/>
          <p:cNvSpPr>
            <a:spLocks noGrp="1"/>
          </p:cNvSpPr>
          <p:nvPr>
            <p:ph type="body" sz="quarter" idx="17" hasCustomPrompt="1"/>
          </p:nvPr>
        </p:nvSpPr>
        <p:spPr>
          <a:xfrm>
            <a:off x="76200" y="152400"/>
            <a:ext cx="7696200" cy="685800"/>
          </a:xfrm>
        </p:spPr>
        <p:txBody>
          <a:bodyPr>
            <a:normAutofit/>
          </a:bodyPr>
          <a:lstStyle>
            <a:lvl1pPr>
              <a:buNone/>
              <a:defRPr sz="4000">
                <a:solidFill>
                  <a:schemeClr val="bg1"/>
                </a:solidFill>
              </a:defRPr>
            </a:lvl1pPr>
          </a:lstStyle>
          <a:p>
            <a:pPr lvl="0"/>
            <a:r>
              <a:rPr lang="en-US" dirty="0"/>
              <a:t>Presentation/Conference Title</a:t>
            </a:r>
          </a:p>
        </p:txBody>
      </p:sp>
      <p:sp>
        <p:nvSpPr>
          <p:cNvPr id="3" name="Subtitle 2"/>
          <p:cNvSpPr>
            <a:spLocks noGrp="1"/>
          </p:cNvSpPr>
          <p:nvPr>
            <p:ph type="subTitle" idx="1" hasCustomPrompt="1"/>
          </p:nvPr>
        </p:nvSpPr>
        <p:spPr>
          <a:xfrm>
            <a:off x="76200" y="762000"/>
            <a:ext cx="5867400" cy="533400"/>
          </a:xfrm>
        </p:spPr>
        <p:txBody>
          <a:bodyPr>
            <a:normAutofit/>
          </a:bodyPr>
          <a:lstStyle>
            <a:lvl1pPr marL="0" indent="0" algn="l">
              <a:buNone/>
              <a:defRPr sz="2800" i="1" baseline="0">
                <a:solidFill>
                  <a:schemeClr val="bg1">
                    <a:lumMod val="9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Optional subtitle</a:t>
            </a:r>
          </a:p>
        </p:txBody>
      </p:sp>
      <p:sp>
        <p:nvSpPr>
          <p:cNvPr id="17" name="Text Placeholder 16"/>
          <p:cNvSpPr>
            <a:spLocks noGrp="1"/>
          </p:cNvSpPr>
          <p:nvPr>
            <p:ph type="body" sz="quarter" idx="14" hasCustomPrompt="1"/>
          </p:nvPr>
        </p:nvSpPr>
        <p:spPr>
          <a:xfrm>
            <a:off x="3124200" y="2743200"/>
            <a:ext cx="6019800" cy="533400"/>
          </a:xfrm>
        </p:spPr>
        <p:txBody>
          <a:bodyPr/>
          <a:lstStyle>
            <a:lvl1pPr>
              <a:buNone/>
              <a:defRPr b="1">
                <a:solidFill>
                  <a:srgbClr val="0A4F90"/>
                </a:solidFill>
              </a:defRPr>
            </a:lvl1pPr>
            <a:lvl2pPr>
              <a:buNone/>
              <a:defRPr/>
            </a:lvl2pPr>
            <a:lvl3pPr>
              <a:buNone/>
              <a:defRPr/>
            </a:lvl3pPr>
            <a:lvl4pPr>
              <a:buNone/>
              <a:defRPr/>
            </a:lvl4pPr>
            <a:lvl5pPr>
              <a:buNone/>
              <a:defRPr/>
            </a:lvl5pPr>
          </a:lstStyle>
          <a:p>
            <a:pPr lvl="0"/>
            <a:r>
              <a:rPr lang="en-US" dirty="0"/>
              <a:t>Specific Title/Session Name</a:t>
            </a:r>
          </a:p>
        </p:txBody>
      </p:sp>
      <p:sp>
        <p:nvSpPr>
          <p:cNvPr id="19" name="Text Placeholder 18"/>
          <p:cNvSpPr>
            <a:spLocks noGrp="1"/>
          </p:cNvSpPr>
          <p:nvPr>
            <p:ph type="body" sz="quarter" idx="15" hasCustomPrompt="1"/>
          </p:nvPr>
        </p:nvSpPr>
        <p:spPr>
          <a:xfrm>
            <a:off x="3124200" y="3352800"/>
            <a:ext cx="6019800" cy="533400"/>
          </a:xfrm>
        </p:spPr>
        <p:txBody>
          <a:bodyPr>
            <a:normAutofit/>
          </a:bodyPr>
          <a:lstStyle>
            <a:lvl1pPr>
              <a:buNone/>
              <a:defRPr sz="2800">
                <a:solidFill>
                  <a:schemeClr val="tx1"/>
                </a:solidFill>
              </a:defRPr>
            </a:lvl1pPr>
          </a:lstStyle>
          <a:p>
            <a:pPr lvl="0"/>
            <a:r>
              <a:rPr lang="en-US" dirty="0"/>
              <a:t>Speaker name, credentials</a:t>
            </a:r>
          </a:p>
        </p:txBody>
      </p:sp>
      <p:sp>
        <p:nvSpPr>
          <p:cNvPr id="20" name="Text Placeholder 18"/>
          <p:cNvSpPr>
            <a:spLocks noGrp="1"/>
          </p:cNvSpPr>
          <p:nvPr>
            <p:ph type="body" sz="quarter" idx="16" hasCustomPrompt="1"/>
          </p:nvPr>
        </p:nvSpPr>
        <p:spPr>
          <a:xfrm>
            <a:off x="3124200" y="3886200"/>
            <a:ext cx="6019800" cy="533400"/>
          </a:xfrm>
        </p:spPr>
        <p:txBody>
          <a:bodyPr>
            <a:normAutofit/>
          </a:bodyPr>
          <a:lstStyle>
            <a:lvl1pPr>
              <a:buNone/>
              <a:defRPr sz="2800" baseline="0">
                <a:solidFill>
                  <a:schemeClr val="tx1"/>
                </a:solidFill>
              </a:defRPr>
            </a:lvl1pPr>
          </a:lstStyle>
          <a:p>
            <a:pPr lvl="0"/>
            <a:r>
              <a:rPr lang="en-US" dirty="0"/>
              <a:t>Location or speaker organization</a:t>
            </a:r>
          </a:p>
        </p:txBody>
      </p:sp>
      <p:sp>
        <p:nvSpPr>
          <p:cNvPr id="13" name="Text Placeholder 12"/>
          <p:cNvSpPr>
            <a:spLocks noGrp="1"/>
          </p:cNvSpPr>
          <p:nvPr>
            <p:ph type="body" sz="quarter" idx="12" hasCustomPrompt="1"/>
          </p:nvPr>
        </p:nvSpPr>
        <p:spPr>
          <a:xfrm>
            <a:off x="3124200" y="4648200"/>
            <a:ext cx="3962400" cy="457200"/>
          </a:xfrm>
        </p:spPr>
        <p:txBody>
          <a:bodyPr>
            <a:noAutofit/>
          </a:bodyPr>
          <a:lstStyle>
            <a:lvl1pPr>
              <a:buNone/>
              <a:defRPr sz="2000" i="0"/>
            </a:lvl1pPr>
          </a:lstStyle>
          <a:p>
            <a:pPr lvl="0"/>
            <a:r>
              <a:rPr lang="en-US" dirty="0"/>
              <a:t>Date</a:t>
            </a:r>
          </a:p>
        </p:txBody>
      </p:sp>
      <p:sp>
        <p:nvSpPr>
          <p:cNvPr id="11" name="Text Placeholder 10"/>
          <p:cNvSpPr>
            <a:spLocks noGrp="1"/>
          </p:cNvSpPr>
          <p:nvPr>
            <p:ph type="body" sz="quarter" idx="18" hasCustomPrompt="1"/>
          </p:nvPr>
        </p:nvSpPr>
        <p:spPr>
          <a:xfrm>
            <a:off x="76200" y="6172200"/>
            <a:ext cx="5943600" cy="304800"/>
          </a:xfrm>
        </p:spPr>
        <p:txBody>
          <a:bodyPr>
            <a:noAutofit/>
          </a:bodyPr>
          <a:lstStyle>
            <a:lvl1pPr>
              <a:buNone/>
              <a:defRPr sz="2000" i="0" baseline="0">
                <a:solidFill>
                  <a:schemeClr val="tx1"/>
                </a:solidFill>
              </a:defRPr>
            </a:lvl1pPr>
          </a:lstStyle>
          <a:p>
            <a:pPr lvl="0"/>
            <a:r>
              <a:rPr lang="en-US" sz="1600" dirty="0"/>
              <a:t>Optional tagline, disclaimer, contributors, etc.</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p>
        </p:txBody>
      </p:sp>
    </p:spTree>
    <p:extLst>
      <p:ext uri="{BB962C8B-B14F-4D97-AF65-F5344CB8AC3E}">
        <p14:creationId xmlns:p14="http://schemas.microsoft.com/office/powerpoint/2010/main" val="50106851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Option B">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71C245E-AFFF-406F-9573-2C5C7E1471C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7065818"/>
          </a:xfrm>
          <a:prstGeom prst="rect">
            <a:avLst/>
          </a:prstGeom>
        </p:spPr>
      </p:pic>
      <p:sp>
        <p:nvSpPr>
          <p:cNvPr id="15" name="Title 14"/>
          <p:cNvSpPr>
            <a:spLocks noGrp="1"/>
          </p:cNvSpPr>
          <p:nvPr>
            <p:ph type="title" hasCustomPrompt="1"/>
          </p:nvPr>
        </p:nvSpPr>
        <p:spPr>
          <a:xfrm>
            <a:off x="533400" y="1981200"/>
            <a:ext cx="8229600" cy="762000"/>
          </a:xfrm>
        </p:spPr>
        <p:txBody>
          <a:bodyPr/>
          <a:lstStyle>
            <a:lvl1pPr>
              <a:defRPr/>
            </a:lvl1pPr>
          </a:lstStyle>
          <a:p>
            <a:r>
              <a:rPr lang="en-US" dirty="0"/>
              <a:t>Presentation/Conference Title</a:t>
            </a:r>
          </a:p>
        </p:txBody>
      </p:sp>
      <p:sp>
        <p:nvSpPr>
          <p:cNvPr id="19" name="Text Placeholder 18"/>
          <p:cNvSpPr>
            <a:spLocks noGrp="1"/>
          </p:cNvSpPr>
          <p:nvPr>
            <p:ph type="body" sz="quarter" idx="16" hasCustomPrompt="1"/>
          </p:nvPr>
        </p:nvSpPr>
        <p:spPr>
          <a:xfrm>
            <a:off x="533400" y="2743200"/>
            <a:ext cx="8229600" cy="609600"/>
          </a:xfrm>
        </p:spPr>
        <p:txBody>
          <a:bodyPr/>
          <a:lstStyle>
            <a:lvl1pPr algn="ctr">
              <a:buNone/>
              <a:defRPr>
                <a:solidFill>
                  <a:schemeClr val="tx1"/>
                </a:solidFill>
              </a:defRPr>
            </a:lvl1pPr>
          </a:lstStyle>
          <a:p>
            <a:pPr lvl="0"/>
            <a:r>
              <a:rPr lang="en-US" dirty="0"/>
              <a:t>Subtitle or session name</a:t>
            </a:r>
          </a:p>
        </p:txBody>
      </p:sp>
      <p:sp>
        <p:nvSpPr>
          <p:cNvPr id="21" name="Text Placeholder 18"/>
          <p:cNvSpPr>
            <a:spLocks noGrp="1"/>
          </p:cNvSpPr>
          <p:nvPr>
            <p:ph type="body" sz="quarter" idx="18" hasCustomPrompt="1"/>
          </p:nvPr>
        </p:nvSpPr>
        <p:spPr>
          <a:xfrm>
            <a:off x="533400" y="3352800"/>
            <a:ext cx="8229600" cy="609600"/>
          </a:xfrm>
        </p:spPr>
        <p:txBody>
          <a:bodyPr/>
          <a:lstStyle>
            <a:lvl1pPr algn="ctr">
              <a:buNone/>
              <a:defRPr baseline="0">
                <a:solidFill>
                  <a:schemeClr val="tx1"/>
                </a:solidFill>
              </a:defRPr>
            </a:lvl1pPr>
          </a:lstStyle>
          <a:p>
            <a:pPr lvl="0"/>
            <a:r>
              <a:rPr lang="en-US" dirty="0"/>
              <a:t>Speaker name, credentials</a:t>
            </a:r>
          </a:p>
        </p:txBody>
      </p:sp>
      <p:sp>
        <p:nvSpPr>
          <p:cNvPr id="20" name="Text Placeholder 18"/>
          <p:cNvSpPr>
            <a:spLocks noGrp="1"/>
          </p:cNvSpPr>
          <p:nvPr>
            <p:ph type="body" sz="quarter" idx="17" hasCustomPrompt="1"/>
          </p:nvPr>
        </p:nvSpPr>
        <p:spPr>
          <a:xfrm>
            <a:off x="533400" y="3962400"/>
            <a:ext cx="8229600" cy="609600"/>
          </a:xfrm>
        </p:spPr>
        <p:txBody>
          <a:bodyPr/>
          <a:lstStyle>
            <a:lvl1pPr algn="ctr">
              <a:buNone/>
              <a:defRPr>
                <a:solidFill>
                  <a:schemeClr val="tx1"/>
                </a:solidFill>
              </a:defRPr>
            </a:lvl1pPr>
          </a:lstStyle>
          <a:p>
            <a:pPr lvl="0"/>
            <a:r>
              <a:rPr lang="en-US" dirty="0"/>
              <a:t>Location or speaker organization</a:t>
            </a:r>
          </a:p>
        </p:txBody>
      </p:sp>
      <p:sp>
        <p:nvSpPr>
          <p:cNvPr id="10" name="Text Placeholder 12"/>
          <p:cNvSpPr>
            <a:spLocks noGrp="1"/>
          </p:cNvSpPr>
          <p:nvPr>
            <p:ph type="body" sz="quarter" idx="12" hasCustomPrompt="1"/>
          </p:nvPr>
        </p:nvSpPr>
        <p:spPr>
          <a:xfrm>
            <a:off x="1447800" y="4800600"/>
            <a:ext cx="6400800" cy="457200"/>
          </a:xfrm>
        </p:spPr>
        <p:txBody>
          <a:bodyPr>
            <a:noAutofit/>
          </a:bodyPr>
          <a:lstStyle>
            <a:lvl1pPr algn="ctr">
              <a:buNone/>
              <a:defRPr sz="2000" i="0"/>
            </a:lvl1pPr>
          </a:lstStyle>
          <a:p>
            <a:pPr lvl="0"/>
            <a:r>
              <a:rPr lang="en-US" dirty="0"/>
              <a:t>Date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General Content ">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9967395-972D-4D45-A72D-BCAB9768EB5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79510"/>
          <a:stretch/>
        </p:blipFill>
        <p:spPr>
          <a:xfrm>
            <a:off x="0" y="5410200"/>
            <a:ext cx="9144000" cy="1447800"/>
          </a:xfrm>
          <a:prstGeom prst="rect">
            <a:avLst/>
          </a:prstGeom>
        </p:spPr>
      </p:pic>
      <p:sp>
        <p:nvSpPr>
          <p:cNvPr id="2" name="Title 1"/>
          <p:cNvSpPr>
            <a:spLocks noGrp="1"/>
          </p:cNvSpPr>
          <p:nvPr>
            <p:ph type="title" hasCustomPrompt="1"/>
          </p:nvPr>
        </p:nvSpPr>
        <p:spPr/>
        <p:txBody>
          <a:bodyPr/>
          <a:lstStyle>
            <a:lvl1pPr>
              <a:defRPr/>
            </a:lvl1pPr>
          </a:lstStyle>
          <a:p>
            <a:r>
              <a:rPr lang="en-US" dirty="0"/>
              <a:t>Add slide title</a:t>
            </a:r>
          </a:p>
        </p:txBody>
      </p:sp>
      <p:sp>
        <p:nvSpPr>
          <p:cNvPr id="3" name="Content Placeholder 2"/>
          <p:cNvSpPr>
            <a:spLocks noGrp="1"/>
          </p:cNvSpPr>
          <p:nvPr>
            <p:ph idx="1" hasCustomPrompt="1"/>
          </p:nvPr>
        </p:nvSpPr>
        <p:spPr>
          <a:xfrm>
            <a:off x="457200" y="1600201"/>
            <a:ext cx="8229600" cy="3886200"/>
          </a:xfrm>
        </p:spPr>
        <p:txBody>
          <a:bodyPr/>
          <a:lstStyle>
            <a:lvl1pPr>
              <a:defRPr/>
            </a:lvl1pPr>
            <a:lvl2pPr>
              <a:defRPr/>
            </a:lvl2pPr>
            <a:lvl3pPr>
              <a:defRPr/>
            </a:lvl3pPr>
            <a:lvl5pPr marL="2057400" indent="-228600">
              <a:buFont typeface="Wingdings" panose="05000000000000000000" pitchFamily="2" charset="2"/>
              <a:buChar char="Ø"/>
              <a:defRPr/>
            </a:lvl5pPr>
          </a:lstStyle>
          <a:p>
            <a:pPr lvl="0"/>
            <a:r>
              <a:rPr lang="en-US" dirty="0"/>
              <a:t>Add slide content</a:t>
            </a:r>
          </a:p>
          <a:p>
            <a:pPr lvl="1"/>
            <a:r>
              <a:rPr lang="en-US" dirty="0"/>
              <a:t>Add second level</a:t>
            </a:r>
          </a:p>
          <a:p>
            <a:pPr lvl="2"/>
            <a:r>
              <a:rPr lang="en-US" dirty="0"/>
              <a:t>Add third level</a:t>
            </a:r>
          </a:p>
          <a:p>
            <a:pPr lvl="3"/>
            <a:r>
              <a:rPr lang="en-US" dirty="0"/>
              <a:t>Add fourth level</a:t>
            </a:r>
          </a:p>
          <a:p>
            <a:pPr lvl="4"/>
            <a:r>
              <a:rPr lang="en-US" dirty="0"/>
              <a:t>Add fifth level</a:t>
            </a:r>
          </a:p>
        </p:txBody>
      </p:sp>
      <p:sp>
        <p:nvSpPr>
          <p:cNvPr id="6" name="Slide Number Placeholder 5"/>
          <p:cNvSpPr>
            <a:spLocks noGrp="1"/>
          </p:cNvSpPr>
          <p:nvPr>
            <p:ph type="sldNum" sz="quarter" idx="12"/>
          </p:nvPr>
        </p:nvSpPr>
        <p:spPr/>
        <p:txBody>
          <a:bodyPr/>
          <a:lstStyle/>
          <a:p>
            <a:fld id="{7AA28999-D008-419E-9628-EE1C64F81F4C}"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9023670-3EF3-4700-B3B4-23872450B8A8}"/>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78431"/>
          <a:stretch/>
        </p:blipFill>
        <p:spPr>
          <a:xfrm>
            <a:off x="0" y="5334000"/>
            <a:ext cx="9144000" cy="1524000"/>
          </a:xfrm>
          <a:prstGeom prst="rect">
            <a:avLst/>
          </a:prstGeom>
        </p:spPr>
      </p:pic>
      <p:sp>
        <p:nvSpPr>
          <p:cNvPr id="3" name="Text Placeholder 2"/>
          <p:cNvSpPr>
            <a:spLocks noGrp="1"/>
          </p:cNvSpPr>
          <p:nvPr>
            <p:ph type="body" idx="1" hasCustomPrompt="1"/>
          </p:nvPr>
        </p:nvSpPr>
        <p:spPr>
          <a:xfrm>
            <a:off x="722313" y="2928938"/>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Add subtext</a:t>
            </a:r>
          </a:p>
        </p:txBody>
      </p:sp>
      <p:sp>
        <p:nvSpPr>
          <p:cNvPr id="2" name="Title 1"/>
          <p:cNvSpPr>
            <a:spLocks noGrp="1"/>
          </p:cNvSpPr>
          <p:nvPr>
            <p:ph type="title" hasCustomPrompt="1"/>
          </p:nvPr>
        </p:nvSpPr>
        <p:spPr>
          <a:xfrm>
            <a:off x="722313" y="4429125"/>
            <a:ext cx="7772400" cy="1057275"/>
          </a:xfrm>
        </p:spPr>
        <p:txBody>
          <a:bodyPr anchor="t">
            <a:noAutofit/>
          </a:bodyPr>
          <a:lstStyle>
            <a:lvl1pPr algn="l">
              <a:defRPr sz="3200" b="0" cap="all"/>
            </a:lvl1pPr>
          </a:lstStyle>
          <a:p>
            <a:r>
              <a:rPr lang="en-US" dirty="0"/>
              <a:t>Add title</a:t>
            </a:r>
          </a:p>
        </p:txBody>
      </p:sp>
      <p:sp>
        <p:nvSpPr>
          <p:cNvPr id="6" name="Slide Number Placeholder 5"/>
          <p:cNvSpPr>
            <a:spLocks noGrp="1"/>
          </p:cNvSpPr>
          <p:nvPr>
            <p:ph type="sldNum" sz="quarter" idx="12"/>
          </p:nvPr>
        </p:nvSpPr>
        <p:spPr/>
        <p:txBody>
          <a:bodyPr/>
          <a:lstStyle/>
          <a:p>
            <a:fld id="{7AA28999-D008-419E-9628-EE1C64F81F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Columns (no subheads)">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ACCD8635-0F26-43B0-9588-EBE6E3DED57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78431"/>
          <a:stretch/>
        </p:blipFill>
        <p:spPr>
          <a:xfrm>
            <a:off x="0" y="5334000"/>
            <a:ext cx="9144000" cy="1524000"/>
          </a:xfrm>
          <a:prstGeom prst="rect">
            <a:avLst/>
          </a:prstGeom>
        </p:spPr>
      </p:pic>
      <p:sp>
        <p:nvSpPr>
          <p:cNvPr id="2" name="Title 1"/>
          <p:cNvSpPr>
            <a:spLocks noGrp="1"/>
          </p:cNvSpPr>
          <p:nvPr>
            <p:ph type="title" hasCustomPrompt="1"/>
          </p:nvPr>
        </p:nvSpPr>
        <p:spPr/>
        <p:txBody>
          <a:bodyPr/>
          <a:lstStyle>
            <a:lvl1pPr>
              <a:defRPr/>
            </a:lvl1pPr>
          </a:lstStyle>
          <a:p>
            <a:r>
              <a:rPr lang="en-US" dirty="0"/>
              <a:t>Add slide title</a:t>
            </a:r>
          </a:p>
        </p:txBody>
      </p:sp>
      <p:sp>
        <p:nvSpPr>
          <p:cNvPr id="3" name="Content Placeholder 2"/>
          <p:cNvSpPr>
            <a:spLocks noGrp="1"/>
          </p:cNvSpPr>
          <p:nvPr>
            <p:ph sz="half" idx="1" hasCustomPrompt="1"/>
          </p:nvPr>
        </p:nvSpPr>
        <p:spPr>
          <a:xfrm>
            <a:off x="457200" y="1600201"/>
            <a:ext cx="4038600" cy="4038600"/>
          </a:xfrm>
        </p:spPr>
        <p:txBody>
          <a:bodyPr/>
          <a:lstStyle>
            <a:lvl1pPr marL="228600" indent="-228600">
              <a:defRPr sz="2800"/>
            </a:lvl1pPr>
            <a:lvl2pPr>
              <a:defRPr sz="2400"/>
            </a:lvl2pPr>
            <a:lvl3pPr>
              <a:defRPr sz="2000"/>
            </a:lvl3pPr>
            <a:lvl4pPr>
              <a:defRPr sz="1800"/>
            </a:lvl4pPr>
            <a:lvl5pPr marL="2057400" indent="-228600">
              <a:buFont typeface="Wingdings" panose="05000000000000000000" pitchFamily="2" charset="2"/>
              <a:buChar char="Ø"/>
              <a:defRPr sz="1800"/>
            </a:lvl5pPr>
            <a:lvl6pPr>
              <a:defRPr sz="1800"/>
            </a:lvl6pPr>
            <a:lvl7pPr>
              <a:defRPr sz="1800"/>
            </a:lvl7pPr>
            <a:lvl8pPr>
              <a:defRPr sz="1800"/>
            </a:lvl8pPr>
            <a:lvl9pPr>
              <a:defRPr sz="1800"/>
            </a:lvl9pPr>
          </a:lstStyle>
          <a:p>
            <a:pPr lvl="0"/>
            <a:r>
              <a:rPr lang="en-US" dirty="0"/>
              <a:t>Add column 1 content</a:t>
            </a:r>
          </a:p>
          <a:p>
            <a:pPr lvl="1"/>
            <a:r>
              <a:rPr lang="en-US" dirty="0"/>
              <a:t>Add second level</a:t>
            </a:r>
          </a:p>
          <a:p>
            <a:pPr lvl="2"/>
            <a:r>
              <a:rPr lang="en-US" dirty="0"/>
              <a:t>Add third level</a:t>
            </a:r>
          </a:p>
          <a:p>
            <a:pPr lvl="3"/>
            <a:r>
              <a:rPr lang="en-US" dirty="0"/>
              <a:t>Add fourth level</a:t>
            </a:r>
          </a:p>
          <a:p>
            <a:pPr lvl="4"/>
            <a:r>
              <a:rPr lang="en-US" dirty="0"/>
              <a:t>Add fifth level</a:t>
            </a:r>
          </a:p>
        </p:txBody>
      </p:sp>
      <p:sp>
        <p:nvSpPr>
          <p:cNvPr id="4" name="Content Placeholder 3"/>
          <p:cNvSpPr>
            <a:spLocks noGrp="1"/>
          </p:cNvSpPr>
          <p:nvPr>
            <p:ph sz="half" idx="2" hasCustomPrompt="1"/>
          </p:nvPr>
        </p:nvSpPr>
        <p:spPr>
          <a:xfrm>
            <a:off x="4648200" y="1600201"/>
            <a:ext cx="4038600" cy="4038600"/>
          </a:xfrm>
        </p:spPr>
        <p:txBody>
          <a:bodyPr/>
          <a:lstStyle>
            <a:lvl1pPr marL="228600" indent="-228600">
              <a:defRPr sz="2800"/>
            </a:lvl1pPr>
            <a:lvl2pPr>
              <a:defRPr sz="2400"/>
            </a:lvl2pPr>
            <a:lvl3pPr>
              <a:defRPr sz="2000"/>
            </a:lvl3pPr>
            <a:lvl4pPr>
              <a:defRPr sz="1800"/>
            </a:lvl4pPr>
            <a:lvl5pPr marL="2057400" indent="-228600">
              <a:buFont typeface="Wingdings" panose="05000000000000000000" pitchFamily="2" charset="2"/>
              <a:buChar char="Ø"/>
              <a:defRPr sz="1800"/>
            </a:lvl5pPr>
            <a:lvl6pPr>
              <a:defRPr sz="1800"/>
            </a:lvl6pPr>
            <a:lvl7pPr>
              <a:defRPr sz="1800"/>
            </a:lvl7pPr>
            <a:lvl8pPr>
              <a:defRPr sz="1800"/>
            </a:lvl8pPr>
            <a:lvl9pPr>
              <a:defRPr sz="1800"/>
            </a:lvl9pPr>
          </a:lstStyle>
          <a:p>
            <a:pPr lvl="0"/>
            <a:r>
              <a:rPr lang="en-US" dirty="0"/>
              <a:t>Add column 2 content</a:t>
            </a:r>
          </a:p>
          <a:p>
            <a:pPr lvl="1"/>
            <a:r>
              <a:rPr lang="en-US" dirty="0"/>
              <a:t>Add second level</a:t>
            </a:r>
          </a:p>
          <a:p>
            <a:pPr lvl="2"/>
            <a:r>
              <a:rPr lang="en-US" dirty="0"/>
              <a:t>Add third level</a:t>
            </a:r>
          </a:p>
          <a:p>
            <a:pPr lvl="3"/>
            <a:r>
              <a:rPr lang="en-US" dirty="0"/>
              <a:t>Add fourth level</a:t>
            </a:r>
          </a:p>
          <a:p>
            <a:pPr lvl="4"/>
            <a:r>
              <a:rPr lang="en-US" dirty="0"/>
              <a:t>Add fifth level</a:t>
            </a:r>
          </a:p>
        </p:txBody>
      </p:sp>
      <p:sp>
        <p:nvSpPr>
          <p:cNvPr id="7" name="Slide Number Placeholder 6"/>
          <p:cNvSpPr>
            <a:spLocks noGrp="1"/>
          </p:cNvSpPr>
          <p:nvPr>
            <p:ph type="sldNum" sz="quarter" idx="12"/>
          </p:nvPr>
        </p:nvSpPr>
        <p:spPr/>
        <p:txBody>
          <a:bodyPr/>
          <a:lstStyle/>
          <a:p>
            <a:fld id="{7AA28999-D008-419E-9628-EE1C64F81F4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lumns (w/ subheads)">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E2E9C1B7-8390-4282-8E18-4439B1DCEB1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78431"/>
          <a:stretch/>
        </p:blipFill>
        <p:spPr>
          <a:xfrm>
            <a:off x="0" y="5334000"/>
            <a:ext cx="9144000" cy="1524000"/>
          </a:xfrm>
          <a:prstGeom prst="rect">
            <a:avLst/>
          </a:prstGeom>
        </p:spPr>
      </p:pic>
      <p:sp>
        <p:nvSpPr>
          <p:cNvPr id="2" name="Title 1"/>
          <p:cNvSpPr>
            <a:spLocks noGrp="1"/>
          </p:cNvSpPr>
          <p:nvPr>
            <p:ph type="title" hasCustomPrompt="1"/>
          </p:nvPr>
        </p:nvSpPr>
        <p:spPr/>
        <p:txBody>
          <a:bodyPr/>
          <a:lstStyle>
            <a:lvl1pPr>
              <a:defRPr/>
            </a:lvl1pPr>
          </a:lstStyle>
          <a:p>
            <a:r>
              <a:rPr lang="en-US" dirty="0"/>
              <a:t>Add slide title</a:t>
            </a:r>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Add Column 1 title</a:t>
            </a:r>
          </a:p>
        </p:txBody>
      </p:sp>
      <p:sp>
        <p:nvSpPr>
          <p:cNvPr id="4" name="Content Placeholder 3"/>
          <p:cNvSpPr>
            <a:spLocks noGrp="1"/>
          </p:cNvSpPr>
          <p:nvPr>
            <p:ph sz="half" idx="2" hasCustomPrompt="1"/>
          </p:nvPr>
        </p:nvSpPr>
        <p:spPr>
          <a:xfrm>
            <a:off x="457200" y="2174875"/>
            <a:ext cx="4040188" cy="3540125"/>
          </a:xfrm>
        </p:spPr>
        <p:txBody>
          <a:bodyPr/>
          <a:lstStyle>
            <a:lvl1pPr marL="228600" indent="-228600">
              <a:defRPr sz="2400"/>
            </a:lvl1pPr>
            <a:lvl2pPr>
              <a:defRPr sz="2000"/>
            </a:lvl2pPr>
            <a:lvl3pPr>
              <a:defRPr sz="1800"/>
            </a:lvl3pPr>
            <a:lvl4pPr>
              <a:defRPr sz="1600"/>
            </a:lvl4pPr>
            <a:lvl5pPr marL="2057400" indent="-228600">
              <a:buFont typeface="Wingdings" panose="05000000000000000000" pitchFamily="2" charset="2"/>
              <a:buChar char="Ø"/>
              <a:defRPr sz="1600"/>
            </a:lvl5pPr>
            <a:lvl6pPr>
              <a:defRPr sz="1600"/>
            </a:lvl6pPr>
            <a:lvl7pPr>
              <a:defRPr sz="1600"/>
            </a:lvl7pPr>
            <a:lvl8pPr>
              <a:defRPr sz="1600"/>
            </a:lvl8pPr>
            <a:lvl9pPr>
              <a:defRPr sz="1600"/>
            </a:lvl9pPr>
          </a:lstStyle>
          <a:p>
            <a:pPr lvl="0"/>
            <a:r>
              <a:rPr lang="en-US" dirty="0"/>
              <a:t>Add column 1 content</a:t>
            </a:r>
          </a:p>
          <a:p>
            <a:pPr lvl="1"/>
            <a:r>
              <a:rPr lang="en-US" dirty="0"/>
              <a:t>Add second level</a:t>
            </a:r>
          </a:p>
          <a:p>
            <a:pPr lvl="2"/>
            <a:r>
              <a:rPr lang="en-US" dirty="0"/>
              <a:t>Add third level</a:t>
            </a:r>
          </a:p>
          <a:p>
            <a:pPr lvl="3"/>
            <a:r>
              <a:rPr lang="en-US" dirty="0"/>
              <a:t>Add fourth level</a:t>
            </a:r>
          </a:p>
          <a:p>
            <a:pPr lvl="4"/>
            <a:r>
              <a:rPr lang="en-US" dirty="0"/>
              <a:t>Add fifth level</a:t>
            </a:r>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Add Column 2 title</a:t>
            </a:r>
          </a:p>
        </p:txBody>
      </p:sp>
      <p:sp>
        <p:nvSpPr>
          <p:cNvPr id="6" name="Content Placeholder 5"/>
          <p:cNvSpPr>
            <a:spLocks noGrp="1"/>
          </p:cNvSpPr>
          <p:nvPr>
            <p:ph sz="quarter" idx="4" hasCustomPrompt="1"/>
          </p:nvPr>
        </p:nvSpPr>
        <p:spPr>
          <a:xfrm>
            <a:off x="4645025" y="2174875"/>
            <a:ext cx="4041775" cy="3540125"/>
          </a:xfrm>
        </p:spPr>
        <p:txBody>
          <a:bodyPr/>
          <a:lstStyle>
            <a:lvl1pPr marL="228600" indent="-228600">
              <a:defRPr sz="2400"/>
            </a:lvl1pPr>
            <a:lvl2pPr>
              <a:defRPr sz="2000"/>
            </a:lvl2pPr>
            <a:lvl3pPr>
              <a:defRPr sz="1800"/>
            </a:lvl3pPr>
            <a:lvl4pPr>
              <a:defRPr sz="1600"/>
            </a:lvl4pPr>
            <a:lvl5pPr marL="2057400" indent="-228600">
              <a:buFont typeface="Wingdings" panose="05000000000000000000" pitchFamily="2" charset="2"/>
              <a:buChar char="Ø"/>
              <a:defRPr sz="1600"/>
            </a:lvl5pPr>
            <a:lvl6pPr>
              <a:defRPr sz="1600"/>
            </a:lvl6pPr>
            <a:lvl7pPr>
              <a:defRPr sz="1600"/>
            </a:lvl7pPr>
            <a:lvl8pPr>
              <a:defRPr sz="1600"/>
            </a:lvl8pPr>
            <a:lvl9pPr>
              <a:defRPr sz="1600"/>
            </a:lvl9pPr>
          </a:lstStyle>
          <a:p>
            <a:pPr lvl="0"/>
            <a:r>
              <a:rPr lang="en-US" dirty="0"/>
              <a:t>Add column 2 content</a:t>
            </a:r>
          </a:p>
          <a:p>
            <a:pPr lvl="1"/>
            <a:r>
              <a:rPr lang="en-US" dirty="0"/>
              <a:t>Add second level</a:t>
            </a:r>
          </a:p>
          <a:p>
            <a:pPr lvl="2"/>
            <a:r>
              <a:rPr lang="en-US" dirty="0"/>
              <a:t>Add third level</a:t>
            </a:r>
          </a:p>
          <a:p>
            <a:pPr lvl="3"/>
            <a:r>
              <a:rPr lang="en-US" dirty="0"/>
              <a:t>Add fourth level</a:t>
            </a:r>
          </a:p>
          <a:p>
            <a:pPr lvl="4"/>
            <a:r>
              <a:rPr lang="en-US" dirty="0"/>
              <a:t>Add fifth level</a:t>
            </a:r>
          </a:p>
        </p:txBody>
      </p:sp>
      <p:sp>
        <p:nvSpPr>
          <p:cNvPr id="9" name="Slide Number Placeholder 8"/>
          <p:cNvSpPr>
            <a:spLocks noGrp="1"/>
          </p:cNvSpPr>
          <p:nvPr>
            <p:ph type="sldNum" sz="quarter" idx="12"/>
          </p:nvPr>
        </p:nvSpPr>
        <p:spPr/>
        <p:txBody>
          <a:bodyPr/>
          <a:lstStyle/>
          <a:p>
            <a:fld id="{7AA28999-D008-419E-9628-EE1C64F81F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98CE108-2AF3-48C1-B3EC-2163A9C32429}"/>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78431"/>
          <a:stretch/>
        </p:blipFill>
        <p:spPr>
          <a:xfrm>
            <a:off x="0" y="5334000"/>
            <a:ext cx="9144000" cy="1524000"/>
          </a:xfrm>
          <a:prstGeom prst="rect">
            <a:avLst/>
          </a:prstGeom>
        </p:spPr>
      </p:pic>
      <p:sp>
        <p:nvSpPr>
          <p:cNvPr id="2" name="Title 1"/>
          <p:cNvSpPr>
            <a:spLocks noGrp="1"/>
          </p:cNvSpPr>
          <p:nvPr>
            <p:ph type="title" hasCustomPrompt="1"/>
          </p:nvPr>
        </p:nvSpPr>
        <p:spPr/>
        <p:txBody>
          <a:bodyPr/>
          <a:lstStyle>
            <a:lvl1pPr>
              <a:defRPr/>
            </a:lvl1pPr>
          </a:lstStyle>
          <a:p>
            <a:r>
              <a:rPr lang="en-US" dirty="0"/>
              <a:t>Add slide title</a:t>
            </a:r>
          </a:p>
        </p:txBody>
      </p:sp>
      <p:sp>
        <p:nvSpPr>
          <p:cNvPr id="5" name="Slide Number Placeholder 4"/>
          <p:cNvSpPr>
            <a:spLocks noGrp="1"/>
          </p:cNvSpPr>
          <p:nvPr>
            <p:ph type="sldNum" sz="quarter" idx="12"/>
          </p:nvPr>
        </p:nvSpPr>
        <p:spPr/>
        <p:txBody>
          <a:bodyPr/>
          <a:lstStyle/>
          <a:p>
            <a:fld id="{7AA28999-D008-419E-9628-EE1C64F81F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73E8618A-F67A-4ADA-9D37-61F64456973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78431"/>
          <a:stretch/>
        </p:blipFill>
        <p:spPr>
          <a:xfrm>
            <a:off x="0" y="5334000"/>
            <a:ext cx="9144000" cy="1524000"/>
          </a:xfrm>
          <a:prstGeom prst="rect">
            <a:avLst/>
          </a:prstGeom>
        </p:spPr>
      </p:pic>
      <p:sp>
        <p:nvSpPr>
          <p:cNvPr id="3" name="Picture Placeholder 2"/>
          <p:cNvSpPr>
            <a:spLocks noGrp="1"/>
          </p:cNvSpPr>
          <p:nvPr>
            <p:ph type="pic" idx="1" hasCustomPrompt="1"/>
          </p:nvPr>
        </p:nvSpPr>
        <p:spPr>
          <a:xfrm>
            <a:off x="1792288" y="612775"/>
            <a:ext cx="5486400" cy="3657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a picture</a:t>
            </a:r>
          </a:p>
        </p:txBody>
      </p:sp>
      <p:sp>
        <p:nvSpPr>
          <p:cNvPr id="2" name="Title 1"/>
          <p:cNvSpPr>
            <a:spLocks noGrp="1"/>
          </p:cNvSpPr>
          <p:nvPr>
            <p:ph type="title" hasCustomPrompt="1"/>
          </p:nvPr>
        </p:nvSpPr>
        <p:spPr>
          <a:xfrm>
            <a:off x="1792288" y="4343400"/>
            <a:ext cx="5486400" cy="566738"/>
          </a:xfrm>
        </p:spPr>
        <p:txBody>
          <a:bodyPr anchor="b"/>
          <a:lstStyle>
            <a:lvl1pPr algn="l">
              <a:defRPr sz="2000" b="1"/>
            </a:lvl1pPr>
          </a:lstStyle>
          <a:p>
            <a:r>
              <a:rPr lang="en-US" dirty="0"/>
              <a:t>Add title</a:t>
            </a:r>
          </a:p>
        </p:txBody>
      </p:sp>
      <p:sp>
        <p:nvSpPr>
          <p:cNvPr id="4" name="Text Placeholder 3"/>
          <p:cNvSpPr>
            <a:spLocks noGrp="1"/>
          </p:cNvSpPr>
          <p:nvPr>
            <p:ph type="body" sz="half" idx="2" hasCustomPrompt="1"/>
          </p:nvPr>
        </p:nvSpPr>
        <p:spPr>
          <a:xfrm>
            <a:off x="1792288" y="4953000"/>
            <a:ext cx="5486400" cy="533400"/>
          </a:xfrm>
        </p:spPr>
        <p:txBody>
          <a:bodyPr>
            <a:normAutofit/>
          </a:bodyPr>
          <a:lstStyle>
            <a:lvl1pPr marL="0" indent="0">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 subtext</a:t>
            </a:r>
          </a:p>
        </p:txBody>
      </p:sp>
      <p:sp>
        <p:nvSpPr>
          <p:cNvPr id="7" name="Slide Number Placeholder 6"/>
          <p:cNvSpPr>
            <a:spLocks noGrp="1"/>
          </p:cNvSpPr>
          <p:nvPr>
            <p:ph type="sldNum" sz="quarter" idx="12"/>
          </p:nvPr>
        </p:nvSpPr>
        <p:spPr/>
        <p:txBody>
          <a:bodyPr/>
          <a:lstStyle/>
          <a:p>
            <a:fld id="{7AA28999-D008-419E-9628-EE1C64F81F4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losin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31618"/>
            <a:ext cx="9143999" cy="7065818"/>
          </a:xfrm>
          <a:prstGeom prst="rect">
            <a:avLst/>
          </a:prstGeom>
        </p:spPr>
      </p:pic>
      <p:sp>
        <p:nvSpPr>
          <p:cNvPr id="8" name="Title 1"/>
          <p:cNvSpPr>
            <a:spLocks noGrp="1"/>
          </p:cNvSpPr>
          <p:nvPr>
            <p:ph type="title" hasCustomPrompt="1"/>
          </p:nvPr>
        </p:nvSpPr>
        <p:spPr>
          <a:xfrm>
            <a:off x="457200" y="1981200"/>
            <a:ext cx="8229600" cy="1143000"/>
          </a:xfrm>
        </p:spPr>
        <p:txBody>
          <a:bodyPr/>
          <a:lstStyle>
            <a:lvl1pPr>
              <a:defRPr>
                <a:solidFill>
                  <a:schemeClr val="bg1"/>
                </a:solidFill>
              </a:defRPr>
            </a:lvl1pPr>
          </a:lstStyle>
          <a:p>
            <a:r>
              <a:rPr lang="en-US" dirty="0"/>
              <a:t>Add closing slide title</a:t>
            </a:r>
          </a:p>
        </p:txBody>
      </p:sp>
      <p:sp>
        <p:nvSpPr>
          <p:cNvPr id="9" name="Title 1"/>
          <p:cNvSpPr txBox="1">
            <a:spLocks/>
          </p:cNvSpPr>
          <p:nvPr userDrawn="1"/>
        </p:nvSpPr>
        <p:spPr>
          <a:xfrm>
            <a:off x="1792288" y="3429000"/>
            <a:ext cx="5486400" cy="566738"/>
          </a:xfrm>
          <a:prstGeom prst="rect">
            <a:avLst/>
          </a:prstGeom>
        </p:spPr>
        <p:txBody>
          <a:bodyPr vert="horz" lIns="91440" tIns="45720" rIns="91440" bIns="45720" rtlCol="0" anchor="b">
            <a:normAutofit/>
          </a:bodyPr>
          <a:lstStyle>
            <a:lvl1pPr algn="l">
              <a:defRPr sz="2000" b="1"/>
            </a:lvl1p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2400" b="1" i="0" u="none" strike="noStrike" kern="1200" cap="none" spc="0" normalizeH="0" baseline="0" noProof="0" dirty="0">
              <a:ln>
                <a:noFill/>
              </a:ln>
              <a:solidFill>
                <a:schemeClr val="bg1"/>
              </a:solidFill>
              <a:effectLst/>
              <a:uLnTx/>
              <a:uFillTx/>
              <a:latin typeface="+mj-lt"/>
              <a:ea typeface="+mj-ea"/>
              <a:cs typeface="+mj-cs"/>
            </a:endParaRPr>
          </a:p>
        </p:txBody>
      </p:sp>
      <p:pic>
        <p:nvPicPr>
          <p:cNvPr id="3" name="Picture 2" descr="Administration for Community Living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553200" y="5760433"/>
            <a:ext cx="2323714" cy="961042"/>
          </a:xfrm>
          <a:prstGeom prst="rect">
            <a:avLst/>
          </a:prstGeom>
        </p:spPr>
      </p:pic>
      <p:sp>
        <p:nvSpPr>
          <p:cNvPr id="6" name="Slide Number Placeholder 3"/>
          <p:cNvSpPr>
            <a:spLocks noGrp="1"/>
          </p:cNvSpPr>
          <p:nvPr>
            <p:ph type="sldNum" sz="quarter" idx="12"/>
          </p:nvPr>
        </p:nvSpPr>
        <p:spPr>
          <a:xfrm>
            <a:off x="3505200" y="6356350"/>
            <a:ext cx="2133600" cy="365125"/>
          </a:xfrm>
        </p:spPr>
        <p:txBody>
          <a:bodyPr/>
          <a:lstStyle/>
          <a:p>
            <a:fld id="{7AA28999-D008-419E-9628-EE1C64F81F4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3505200" y="6356350"/>
            <a:ext cx="2133600" cy="365125"/>
          </a:xfrm>
          <a:prstGeom prst="rect">
            <a:avLst/>
          </a:prstGeom>
        </p:spPr>
        <p:txBody>
          <a:bodyPr vert="horz" lIns="91440" tIns="45720" rIns="91440" bIns="45720" rtlCol="0" anchor="ctr"/>
          <a:lstStyle>
            <a:lvl1pPr algn="ctr">
              <a:defRPr sz="1400">
                <a:solidFill>
                  <a:schemeClr val="bg1">
                    <a:lumMod val="85000"/>
                  </a:schemeClr>
                </a:solidFill>
              </a:defRPr>
            </a:lvl1pPr>
          </a:lstStyle>
          <a:p>
            <a:fld id="{7AA28999-D008-419E-9628-EE1C64F81F4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1" r:id="rId4"/>
    <p:sldLayoutId id="2147483652" r:id="rId5"/>
    <p:sldLayoutId id="2147483653" r:id="rId6"/>
    <p:sldLayoutId id="2147483654" r:id="rId7"/>
    <p:sldLayoutId id="2147483657" r:id="rId8"/>
    <p:sldLayoutId id="2147483655" r:id="rId9"/>
    <p:sldLayoutId id="2147483659" r:id="rId10"/>
  </p:sldLayoutIdLst>
  <p:hf hdr="0" ftr="0" dt="0"/>
  <p:txStyles>
    <p:titleStyle>
      <a:lvl1pPr algn="ctr" defTabSz="914400" rtl="0" eaLnBrk="1" latinLnBrk="0" hangingPunct="1">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spcBef>
          <a:spcPct val="20000"/>
        </a:spcBef>
        <a:buClr>
          <a:schemeClr val="tx2"/>
        </a:buClr>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Tx/>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0A4F90"/>
        </a:buClr>
        <a:buSzPct val="100000"/>
        <a:buFont typeface="Wingdings" panose="05000000000000000000" pitchFamily="2" charset="2"/>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Courier New" panose="02070309020205020404" pitchFamily="49" charset="0"/>
        <a:buChar char="o"/>
        <a:defRPr sz="2000" kern="1200">
          <a:solidFill>
            <a:schemeClr val="tx1"/>
          </a:solidFill>
          <a:latin typeface="+mn-lt"/>
          <a:ea typeface="+mn-ea"/>
          <a:cs typeface="+mn-cs"/>
        </a:defRPr>
      </a:lvl4pPr>
      <a:lvl5pPr marL="2057400" indent="-228600" algn="l" defTabSz="914400" rtl="0" eaLnBrk="1" latinLnBrk="0" hangingPunct="1">
        <a:spcBef>
          <a:spcPct val="20000"/>
        </a:spcBef>
        <a:buClrTx/>
        <a:buFont typeface="Wingdings" panose="05000000000000000000" pitchFamily="2" charset="2"/>
        <a:buChar char="Ø"/>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8" Type="http://schemas.openxmlformats.org/officeDocument/2006/relationships/hyperlink" Target="mailto:Elizabeth.Leef@acl.hhs.gov" TargetMode="External"/><Relationship Id="rId3" Type="http://schemas.openxmlformats.org/officeDocument/2006/relationships/hyperlink" Target="mailto:Ophelia.McLain@acl.hhs.gov" TargetMode="External"/><Relationship Id="rId7" Type="http://schemas.openxmlformats.org/officeDocument/2006/relationships/hyperlink" Target="mailto:Dana.Fink@acl.hhs.gov" TargetMode="External"/><Relationship Id="rId2" Type="http://schemas.openxmlformats.org/officeDocument/2006/relationships/notesSlide" Target="../notesSlides/notesSlide18.xml"/><Relationship Id="rId1" Type="http://schemas.openxmlformats.org/officeDocument/2006/relationships/slideLayout" Target="../slideLayouts/slideLayout3.xml"/><Relationship Id="rId6" Type="http://schemas.openxmlformats.org/officeDocument/2006/relationships/hyperlink" Target="mailto:Rebecca.Ellison@acl.hhs.gov" TargetMode="External"/><Relationship Id="rId5" Type="http://schemas.openxmlformats.org/officeDocument/2006/relationships/hyperlink" Target="mailto:Larissa.Crossen@acl.hhs.gov" TargetMode="External"/><Relationship Id="rId10" Type="http://schemas.openxmlformats.org/officeDocument/2006/relationships/hyperlink" Target="mailto:Melvenia.Wright@acl.hhs.gov" TargetMode="External"/><Relationship Id="rId4" Type="http://schemas.openxmlformats.org/officeDocument/2006/relationships/hyperlink" Target="mailto:Katherine.Cargill-willis@acl.hhs.gov" TargetMode="External"/><Relationship Id="rId9" Type="http://schemas.openxmlformats.org/officeDocument/2006/relationships/hyperlink" Target="mailto:Wilma.Roberts@acl.hhs.gov"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mailto:tanielle.chandler@acl.hhs.gov" TargetMode="External"/><Relationship Id="rId2" Type="http://schemas.openxmlformats.org/officeDocument/2006/relationships/notesSlide" Target="../notesSlides/notesSlide19.xml"/><Relationship Id="rId1" Type="http://schemas.openxmlformats.org/officeDocument/2006/relationships/slideLayout" Target="../slideLayouts/slideLayout3.xml"/><Relationship Id="rId5" Type="http://schemas.openxmlformats.org/officeDocument/2006/relationships/hyperlink" Target="mailto:Damian.Francis@acl.hhs.gov" TargetMode="External"/><Relationship Id="rId4" Type="http://schemas.openxmlformats.org/officeDocument/2006/relationships/hyperlink" Target="mailto:renee.carruthers@acl.hhs.gov"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8" Type="http://schemas.openxmlformats.org/officeDocument/2006/relationships/diagramData" Target="../diagrams/data3.xml"/><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Text Placeholder 41">
            <a:extLst>
              <a:ext uri="{FF2B5EF4-FFF2-40B4-BE49-F238E27FC236}">
                <a16:creationId xmlns:a16="http://schemas.microsoft.com/office/drawing/2014/main" id="{C2F03ACA-2809-48C3-AD9E-0A3241535DBB}"/>
              </a:ext>
            </a:extLst>
          </p:cNvPr>
          <p:cNvSpPr>
            <a:spLocks noGrp="1"/>
          </p:cNvSpPr>
          <p:nvPr>
            <p:ph type="body" sz="quarter" idx="17"/>
          </p:nvPr>
        </p:nvSpPr>
        <p:spPr>
          <a:xfrm>
            <a:off x="76200" y="152400"/>
            <a:ext cx="8229600" cy="685800"/>
          </a:xfrm>
        </p:spPr>
        <p:txBody>
          <a:bodyPr>
            <a:normAutofit fontScale="92500"/>
          </a:bodyPr>
          <a:lstStyle/>
          <a:p>
            <a:r>
              <a:rPr lang="en-US" dirty="0" smtClean="0"/>
              <a:t>Administration for Community Living</a:t>
            </a:r>
            <a:endParaRPr lang="en-US" dirty="0"/>
          </a:p>
        </p:txBody>
      </p:sp>
      <p:sp>
        <p:nvSpPr>
          <p:cNvPr id="37" name="Subtitle 36">
            <a:extLst>
              <a:ext uri="{FF2B5EF4-FFF2-40B4-BE49-F238E27FC236}">
                <a16:creationId xmlns:a16="http://schemas.microsoft.com/office/drawing/2014/main" id="{07D101D4-B2E9-42E2-8EDE-098F478B8D7C}"/>
              </a:ext>
            </a:extLst>
          </p:cNvPr>
          <p:cNvSpPr>
            <a:spLocks noGrp="1"/>
          </p:cNvSpPr>
          <p:nvPr>
            <p:ph type="subTitle" idx="1"/>
          </p:nvPr>
        </p:nvSpPr>
        <p:spPr>
          <a:xfrm>
            <a:off x="76200" y="762000"/>
            <a:ext cx="6248400" cy="533400"/>
          </a:xfrm>
        </p:spPr>
        <p:txBody>
          <a:bodyPr>
            <a:normAutofit/>
          </a:bodyPr>
          <a:lstStyle/>
          <a:p>
            <a:r>
              <a:rPr lang="en-US" dirty="0" smtClean="0"/>
              <a:t>ACL UPDATES</a:t>
            </a:r>
            <a:endParaRPr lang="en-US" dirty="0"/>
          </a:p>
        </p:txBody>
      </p:sp>
      <p:sp>
        <p:nvSpPr>
          <p:cNvPr id="39" name="Text Placeholder 38">
            <a:extLst>
              <a:ext uri="{FF2B5EF4-FFF2-40B4-BE49-F238E27FC236}">
                <a16:creationId xmlns:a16="http://schemas.microsoft.com/office/drawing/2014/main" id="{58F89821-4D88-4D5C-AB06-5906E38BE175}"/>
              </a:ext>
            </a:extLst>
          </p:cNvPr>
          <p:cNvSpPr>
            <a:spLocks noGrp="1"/>
          </p:cNvSpPr>
          <p:nvPr>
            <p:ph type="body" sz="quarter" idx="14"/>
          </p:nvPr>
        </p:nvSpPr>
        <p:spPr>
          <a:xfrm>
            <a:off x="3124200" y="2570922"/>
            <a:ext cx="5715000" cy="533400"/>
          </a:xfrm>
        </p:spPr>
        <p:txBody>
          <a:bodyPr>
            <a:noAutofit/>
          </a:bodyPr>
          <a:lstStyle/>
          <a:p>
            <a:r>
              <a:rPr lang="en-US" sz="2800" dirty="0" smtClean="0"/>
              <a:t>ACL Updates </a:t>
            </a:r>
          </a:p>
          <a:p>
            <a:r>
              <a:rPr lang="en-US" sz="2800" dirty="0" smtClean="0"/>
              <a:t>P&amp;A Annual Conference</a:t>
            </a:r>
            <a:endParaRPr lang="en-US" sz="2800" dirty="0"/>
          </a:p>
        </p:txBody>
      </p:sp>
      <p:sp>
        <p:nvSpPr>
          <p:cNvPr id="40" name="Text Placeholder 39">
            <a:extLst>
              <a:ext uri="{FF2B5EF4-FFF2-40B4-BE49-F238E27FC236}">
                <a16:creationId xmlns:a16="http://schemas.microsoft.com/office/drawing/2014/main" id="{E6024A09-B2AA-40F7-B612-56B0E165C592}"/>
              </a:ext>
            </a:extLst>
          </p:cNvPr>
          <p:cNvSpPr>
            <a:spLocks noGrp="1"/>
          </p:cNvSpPr>
          <p:nvPr>
            <p:ph type="body" sz="quarter" idx="15"/>
          </p:nvPr>
        </p:nvSpPr>
        <p:spPr>
          <a:xfrm>
            <a:off x="3147391" y="3561522"/>
            <a:ext cx="6019800" cy="533400"/>
          </a:xfrm>
        </p:spPr>
        <p:txBody>
          <a:bodyPr/>
          <a:lstStyle/>
          <a:p>
            <a:r>
              <a:rPr lang="en-US" dirty="0" smtClean="0"/>
              <a:t>P&amp;A Team</a:t>
            </a:r>
            <a:endParaRPr lang="en-US" dirty="0"/>
          </a:p>
        </p:txBody>
      </p:sp>
      <p:sp>
        <p:nvSpPr>
          <p:cNvPr id="41" name="Text Placeholder 40">
            <a:extLst>
              <a:ext uri="{FF2B5EF4-FFF2-40B4-BE49-F238E27FC236}">
                <a16:creationId xmlns:a16="http://schemas.microsoft.com/office/drawing/2014/main" id="{B0B3166B-3E8E-4CF9-AE29-2481CA5D3BF6}"/>
              </a:ext>
            </a:extLst>
          </p:cNvPr>
          <p:cNvSpPr>
            <a:spLocks noGrp="1"/>
          </p:cNvSpPr>
          <p:nvPr>
            <p:ph type="body" sz="quarter" idx="16"/>
          </p:nvPr>
        </p:nvSpPr>
        <p:spPr>
          <a:xfrm>
            <a:off x="3124200" y="4015409"/>
            <a:ext cx="6019800" cy="533400"/>
          </a:xfrm>
        </p:spPr>
        <p:txBody>
          <a:bodyPr/>
          <a:lstStyle/>
          <a:p>
            <a:r>
              <a:rPr lang="en-US" dirty="0" smtClean="0"/>
              <a:t>Administration on Disabilities</a:t>
            </a:r>
            <a:endParaRPr lang="en-US" dirty="0"/>
          </a:p>
        </p:txBody>
      </p:sp>
      <p:sp>
        <p:nvSpPr>
          <p:cNvPr id="38" name="Text Placeholder 37">
            <a:extLst>
              <a:ext uri="{FF2B5EF4-FFF2-40B4-BE49-F238E27FC236}">
                <a16:creationId xmlns:a16="http://schemas.microsoft.com/office/drawing/2014/main" id="{A610DA8C-9520-45CB-B7B7-E077FBAF2BBE}"/>
              </a:ext>
            </a:extLst>
          </p:cNvPr>
          <p:cNvSpPr>
            <a:spLocks noGrp="1"/>
          </p:cNvSpPr>
          <p:nvPr>
            <p:ph type="body" sz="quarter" idx="12"/>
          </p:nvPr>
        </p:nvSpPr>
        <p:spPr/>
        <p:txBody>
          <a:bodyPr/>
          <a:lstStyle/>
          <a:p>
            <a:r>
              <a:rPr lang="en-US" dirty="0" smtClean="0"/>
              <a:t>June 11, 2020</a:t>
            </a:r>
            <a:endParaRPr lang="en-US" dirty="0"/>
          </a:p>
        </p:txBody>
      </p:sp>
      <p:sp>
        <p:nvSpPr>
          <p:cNvPr id="43" name="Text Placeholder 42">
            <a:extLst>
              <a:ext uri="{FF2B5EF4-FFF2-40B4-BE49-F238E27FC236}">
                <a16:creationId xmlns:a16="http://schemas.microsoft.com/office/drawing/2014/main" id="{8732C5F5-B0F1-43F5-B386-31D90F28ECF2}"/>
              </a:ext>
            </a:extLst>
          </p:cNvPr>
          <p:cNvSpPr>
            <a:spLocks noGrp="1"/>
          </p:cNvSpPr>
          <p:nvPr>
            <p:ph type="body" sz="quarter" idx="18"/>
          </p:nvPr>
        </p:nvSpPr>
        <p:spPr>
          <a:xfrm>
            <a:off x="76200" y="6172200"/>
            <a:ext cx="8458200" cy="381000"/>
          </a:xfrm>
        </p:spPr>
        <p:txBody>
          <a:bodyPr/>
          <a:lstStyle/>
          <a:p>
            <a:r>
              <a:rPr lang="en-US" b="1" dirty="0"/>
              <a:t>Advancing independence, integration, and inclusion throughout life</a:t>
            </a:r>
            <a:endParaRPr lang="en-US" dirty="0"/>
          </a:p>
        </p:txBody>
      </p:sp>
      <p:sp>
        <p:nvSpPr>
          <p:cNvPr id="44" name="Title 43" hidden="1">
            <a:extLst>
              <a:ext uri="{FF2B5EF4-FFF2-40B4-BE49-F238E27FC236}">
                <a16:creationId xmlns:a16="http://schemas.microsoft.com/office/drawing/2014/main" id="{422F712A-F1D7-4B97-9DAC-1D201D863782}"/>
              </a:ext>
            </a:extLst>
          </p:cNvPr>
          <p:cNvSpPr>
            <a:spLocks noGrp="1"/>
          </p:cNvSpPr>
          <p:nvPr>
            <p:ph type="title" idx="4294967295"/>
          </p:nvPr>
        </p:nvSpPr>
        <p:spPr/>
        <p:txBody>
          <a:bodyPr/>
          <a:lstStyle/>
          <a:p>
            <a:r>
              <a:rPr lang="en-US" dirty="0"/>
              <a:t>Title Slide Option A</a:t>
            </a:r>
          </a:p>
        </p:txBody>
      </p:sp>
    </p:spTree>
    <p:extLst>
      <p:ext uri="{BB962C8B-B14F-4D97-AF65-F5344CB8AC3E}">
        <p14:creationId xmlns:p14="http://schemas.microsoft.com/office/powerpoint/2010/main" val="11340153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Protecting Rights and Preventing Abuse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Disability </a:t>
            </a:r>
            <a:r>
              <a:rPr lang="en-US" dirty="0"/>
              <a:t>Rights New Jersey Abuse and Neglect Review Team, a multi-disciplinary and multi-program team reviews any allegations including all deaths that occur in the state Psychiatric hospitals and developmental centers</a:t>
            </a:r>
            <a:r>
              <a:rPr lang="en-US" dirty="0" smtClean="0"/>
              <a:t>.</a:t>
            </a:r>
          </a:p>
          <a:p>
            <a:endParaRPr lang="en-US" dirty="0" smtClean="0"/>
          </a:p>
          <a:p>
            <a:r>
              <a:rPr lang="en-US" dirty="0"/>
              <a:t>The Utah Disability Law Center is part of the End Violence Against People with Disabilities Collaboration. </a:t>
            </a:r>
            <a:r>
              <a:rPr lang="en-US" dirty="0" smtClean="0"/>
              <a:t>This group </a:t>
            </a:r>
            <a:r>
              <a:rPr lang="en-US" dirty="0"/>
              <a:t>developed a training to educate parents on recognizing and responding to abuse. </a:t>
            </a:r>
          </a:p>
          <a:p>
            <a:pPr lvl="1"/>
            <a:endParaRPr lang="en-US" dirty="0"/>
          </a:p>
        </p:txBody>
      </p:sp>
      <p:sp>
        <p:nvSpPr>
          <p:cNvPr id="4" name="Slide Number Placeholder 3"/>
          <p:cNvSpPr>
            <a:spLocks noGrp="1"/>
          </p:cNvSpPr>
          <p:nvPr>
            <p:ph type="sldNum" sz="quarter" idx="12"/>
          </p:nvPr>
        </p:nvSpPr>
        <p:spPr/>
        <p:txBody>
          <a:bodyPr/>
          <a:lstStyle/>
          <a:p>
            <a:fld id="{7AA28999-D008-419E-9628-EE1C64F81F4C}" type="slidenum">
              <a:rPr lang="en-US" smtClean="0"/>
              <a:pPr/>
              <a:t>10</a:t>
            </a:fld>
            <a:endParaRPr lang="en-US" dirty="0"/>
          </a:p>
        </p:txBody>
      </p:sp>
    </p:spTree>
    <p:extLst>
      <p:ext uri="{BB962C8B-B14F-4D97-AF65-F5344CB8AC3E}">
        <p14:creationId xmlns:p14="http://schemas.microsoft.com/office/powerpoint/2010/main" val="7614267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Protection Rights and Preventing Abuse</a:t>
            </a:r>
            <a:endParaRPr lang="en-US" dirty="0"/>
          </a:p>
        </p:txBody>
      </p:sp>
      <p:sp>
        <p:nvSpPr>
          <p:cNvPr id="3" name="Content Placeholder 2"/>
          <p:cNvSpPr>
            <a:spLocks noGrp="1"/>
          </p:cNvSpPr>
          <p:nvPr>
            <p:ph idx="1"/>
          </p:nvPr>
        </p:nvSpPr>
        <p:spPr/>
        <p:txBody>
          <a:bodyPr>
            <a:normAutofit/>
          </a:bodyPr>
          <a:lstStyle/>
          <a:p>
            <a:r>
              <a:rPr lang="en-US" sz="2700" dirty="0" smtClean="0"/>
              <a:t>The Kentucky P&amp;A Investigative</a:t>
            </a:r>
            <a:r>
              <a:rPr lang="en-US" sz="2700" dirty="0"/>
              <a:t>, Abuse, and Neglect </a:t>
            </a:r>
            <a:r>
              <a:rPr lang="en-US" sz="2700" dirty="0" smtClean="0"/>
              <a:t>(IAN) team </a:t>
            </a:r>
            <a:r>
              <a:rPr lang="en-US" sz="2700" dirty="0"/>
              <a:t>reviewed a total of twenty five Type A/B Citations, incident reports, and other notices of alleged abuse/neglect/exploitation.  Of those, seven were referred to for primary or secondary cases. </a:t>
            </a:r>
            <a:r>
              <a:rPr lang="en-US" sz="2700" dirty="0" smtClean="0"/>
              <a:t>The </a:t>
            </a:r>
            <a:r>
              <a:rPr lang="en-US" sz="2700" dirty="0"/>
              <a:t>IAN team meets weekly to review anything P&amp;A has received or has seen through </a:t>
            </a:r>
            <a:r>
              <a:rPr lang="en-US" sz="2700" dirty="0" smtClean="0"/>
              <a:t>media.</a:t>
            </a:r>
            <a:endParaRPr lang="en-US" sz="2700" dirty="0"/>
          </a:p>
          <a:p>
            <a:endParaRPr lang="en-US" dirty="0"/>
          </a:p>
        </p:txBody>
      </p:sp>
      <p:sp>
        <p:nvSpPr>
          <p:cNvPr id="4" name="Slide Number Placeholder 3"/>
          <p:cNvSpPr>
            <a:spLocks noGrp="1"/>
          </p:cNvSpPr>
          <p:nvPr>
            <p:ph type="sldNum" sz="quarter" idx="12"/>
          </p:nvPr>
        </p:nvSpPr>
        <p:spPr/>
        <p:txBody>
          <a:bodyPr/>
          <a:lstStyle/>
          <a:p>
            <a:fld id="{7AA28999-D008-419E-9628-EE1C64F81F4C}" type="slidenum">
              <a:rPr lang="en-US" smtClean="0"/>
              <a:pPr/>
              <a:t>11</a:t>
            </a:fld>
            <a:endParaRPr lang="en-US" dirty="0"/>
          </a:p>
        </p:txBody>
      </p:sp>
    </p:spTree>
    <p:extLst>
      <p:ext uri="{BB962C8B-B14F-4D97-AF65-F5344CB8AC3E}">
        <p14:creationId xmlns:p14="http://schemas.microsoft.com/office/powerpoint/2010/main" val="40090512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Protection Rights and Preventing </a:t>
            </a:r>
            <a:r>
              <a:rPr lang="en-US" dirty="0" smtClean="0"/>
              <a:t>Abuse – Collaboration </a:t>
            </a:r>
            <a:endParaRPr lang="en-US" dirty="0"/>
          </a:p>
        </p:txBody>
      </p:sp>
      <p:sp>
        <p:nvSpPr>
          <p:cNvPr id="3" name="Content Placeholder 2"/>
          <p:cNvSpPr>
            <a:spLocks noGrp="1"/>
          </p:cNvSpPr>
          <p:nvPr>
            <p:ph idx="1"/>
          </p:nvPr>
        </p:nvSpPr>
        <p:spPr/>
        <p:txBody>
          <a:bodyPr/>
          <a:lstStyle/>
          <a:p>
            <a:r>
              <a:rPr lang="en-US" b="1" dirty="0" smtClean="0"/>
              <a:t>DD Network </a:t>
            </a:r>
            <a:r>
              <a:rPr lang="en-US" dirty="0"/>
              <a:t>– Children’s Justice Task force, Positive Behavioral Support, Trauma Informed Care, restraint and </a:t>
            </a:r>
            <a:r>
              <a:rPr lang="en-US" dirty="0" smtClean="0"/>
              <a:t>seclusion</a:t>
            </a:r>
          </a:p>
          <a:p>
            <a:endParaRPr lang="en-US" dirty="0"/>
          </a:p>
          <a:p>
            <a:r>
              <a:rPr lang="en-US" b="1" dirty="0" smtClean="0"/>
              <a:t>Federal </a:t>
            </a:r>
            <a:r>
              <a:rPr lang="en-US" dirty="0" smtClean="0"/>
              <a:t>– </a:t>
            </a:r>
            <a:r>
              <a:rPr lang="en-US" dirty="0" err="1" smtClean="0"/>
              <a:t>AoA</a:t>
            </a:r>
            <a:r>
              <a:rPr lang="en-US" dirty="0" smtClean="0"/>
              <a:t>, CMS, OCR, OIG on Living Well projects, supporting decision making and P&amp;A </a:t>
            </a:r>
            <a:endParaRPr lang="en-US" b="1" dirty="0"/>
          </a:p>
        </p:txBody>
      </p:sp>
      <p:sp>
        <p:nvSpPr>
          <p:cNvPr id="4" name="Slide Number Placeholder 3"/>
          <p:cNvSpPr>
            <a:spLocks noGrp="1"/>
          </p:cNvSpPr>
          <p:nvPr>
            <p:ph type="sldNum" sz="quarter" idx="12"/>
          </p:nvPr>
        </p:nvSpPr>
        <p:spPr/>
        <p:txBody>
          <a:bodyPr/>
          <a:lstStyle/>
          <a:p>
            <a:fld id="{7AA28999-D008-419E-9628-EE1C64F81F4C}" type="slidenum">
              <a:rPr lang="en-US" smtClean="0"/>
              <a:pPr/>
              <a:t>12</a:t>
            </a:fld>
            <a:endParaRPr lang="en-US" dirty="0"/>
          </a:p>
        </p:txBody>
      </p:sp>
    </p:spTree>
    <p:extLst>
      <p:ext uri="{BB962C8B-B14F-4D97-AF65-F5344CB8AC3E}">
        <p14:creationId xmlns:p14="http://schemas.microsoft.com/office/powerpoint/2010/main" val="40597739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exagon 2"/>
          <p:cNvSpPr/>
          <p:nvPr/>
        </p:nvSpPr>
        <p:spPr>
          <a:xfrm>
            <a:off x="3533312" y="2471511"/>
            <a:ext cx="2103120" cy="1920240"/>
          </a:xfrm>
          <a:prstGeom prst="hexagon">
            <a:avLst/>
          </a:prstGeom>
          <a:solidFill>
            <a:srgbClr val="92D050"/>
          </a:solidFill>
          <a:ln w="12700">
            <a:noFill/>
          </a:ln>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defTabSz="968375"/>
            <a:endParaRPr lang="en-US" sz="1500" dirty="0">
              <a:solidFill>
                <a:schemeClr val="bg1"/>
              </a:solidFill>
            </a:endParaRPr>
          </a:p>
        </p:txBody>
      </p:sp>
      <p:sp>
        <p:nvSpPr>
          <p:cNvPr id="4" name="Hexagon 3"/>
          <p:cNvSpPr/>
          <p:nvPr/>
        </p:nvSpPr>
        <p:spPr>
          <a:xfrm>
            <a:off x="5252588" y="1500045"/>
            <a:ext cx="2103120" cy="1920240"/>
          </a:xfrm>
          <a:prstGeom prst="hexagon">
            <a:avLst/>
          </a:prstGeom>
          <a:solidFill>
            <a:srgbClr val="92D050"/>
          </a:solidFill>
          <a:ln w="12700">
            <a:noFill/>
          </a:ln>
          <a:scene3d>
            <a:camera prst="orthographicFront"/>
            <a:lightRig rig="threePt" dir="t"/>
          </a:scene3d>
          <a:sp3d>
            <a:bevelT/>
          </a:sp3d>
        </p:spPr>
        <p:style>
          <a:lnRef idx="3">
            <a:schemeClr val="lt1"/>
          </a:lnRef>
          <a:fillRef idx="1">
            <a:schemeClr val="accent4"/>
          </a:fillRef>
          <a:effectRef idx="1">
            <a:schemeClr val="accent4"/>
          </a:effectRef>
          <a:fontRef idx="minor">
            <a:schemeClr val="lt1"/>
          </a:fontRef>
        </p:style>
        <p:txBody>
          <a:bodyPr rtlCol="0" anchor="ctr"/>
          <a:lstStyle/>
          <a:p>
            <a:pPr algn="ctr"/>
            <a:r>
              <a:rPr lang="en-US" dirty="0" smtClean="0">
                <a:solidFill>
                  <a:schemeClr val="tx1"/>
                </a:solidFill>
                <a:latin typeface="Calibri" panose="020F0502020204030204" pitchFamily="34" charset="0"/>
              </a:rPr>
              <a:t>Employment Longitudinal Study </a:t>
            </a:r>
            <a:endParaRPr lang="en-US" dirty="0">
              <a:solidFill>
                <a:schemeClr val="tx1"/>
              </a:solidFill>
              <a:latin typeface="Calibri" panose="020F0502020204030204" pitchFamily="34" charset="0"/>
            </a:endParaRPr>
          </a:p>
        </p:txBody>
      </p:sp>
      <p:sp>
        <p:nvSpPr>
          <p:cNvPr id="8" name="TextBox 7"/>
          <p:cNvSpPr txBox="1"/>
          <p:nvPr/>
        </p:nvSpPr>
        <p:spPr>
          <a:xfrm>
            <a:off x="3828315" y="2769954"/>
            <a:ext cx="1513114" cy="1477328"/>
          </a:xfrm>
          <a:prstGeom prst="rect">
            <a:avLst/>
          </a:prstGeom>
          <a:noFill/>
        </p:spPr>
        <p:txBody>
          <a:bodyPr wrap="square" rtlCol="0">
            <a:spAutoFit/>
          </a:bodyPr>
          <a:lstStyle/>
          <a:p>
            <a:pPr algn="ctr"/>
            <a:r>
              <a:rPr lang="en-US" dirty="0" smtClean="0">
                <a:latin typeface="Calibri" panose="020F0502020204030204" pitchFamily="34" charset="0"/>
              </a:rPr>
              <a:t>Partnerships in Employment Systems Change</a:t>
            </a:r>
            <a:endParaRPr lang="en-US" dirty="0">
              <a:latin typeface="Calibri" panose="020F0502020204030204" pitchFamily="34" charset="0"/>
            </a:endParaRPr>
          </a:p>
        </p:txBody>
      </p:sp>
      <p:sp>
        <p:nvSpPr>
          <p:cNvPr id="25" name="TextBox 24"/>
          <p:cNvSpPr txBox="1"/>
          <p:nvPr/>
        </p:nvSpPr>
        <p:spPr>
          <a:xfrm>
            <a:off x="304800" y="129619"/>
            <a:ext cx="7239000" cy="1200329"/>
          </a:xfrm>
          <a:prstGeom prst="rect">
            <a:avLst/>
          </a:prstGeom>
          <a:noFill/>
        </p:spPr>
        <p:txBody>
          <a:bodyPr wrap="square" rtlCol="0">
            <a:spAutoFit/>
          </a:bodyPr>
          <a:lstStyle/>
          <a:p>
            <a:r>
              <a:rPr lang="en-US" sz="3600" dirty="0"/>
              <a:t>Achieving </a:t>
            </a:r>
            <a:r>
              <a:rPr lang="en-US" sz="3600" dirty="0" smtClean="0"/>
              <a:t>Economic </a:t>
            </a:r>
            <a:r>
              <a:rPr lang="en-US" sz="3600" dirty="0"/>
              <a:t>Security and </a:t>
            </a:r>
            <a:r>
              <a:rPr lang="en-US" sz="3600" dirty="0" smtClean="0"/>
              <a:t>Mobility</a:t>
            </a:r>
            <a:endParaRPr lang="en-US" sz="3600" dirty="0"/>
          </a:p>
        </p:txBody>
      </p:sp>
      <p:sp>
        <p:nvSpPr>
          <p:cNvPr id="31" name="TextBox 30"/>
          <p:cNvSpPr txBox="1"/>
          <p:nvPr/>
        </p:nvSpPr>
        <p:spPr>
          <a:xfrm>
            <a:off x="2764962" y="5389210"/>
            <a:ext cx="1536700" cy="923330"/>
          </a:xfrm>
          <a:prstGeom prst="rect">
            <a:avLst/>
          </a:prstGeom>
          <a:noFill/>
        </p:spPr>
        <p:txBody>
          <a:bodyPr wrap="square" rtlCol="0">
            <a:spAutoFit/>
          </a:bodyPr>
          <a:lstStyle/>
          <a:p>
            <a:pPr algn="ctr"/>
            <a:r>
              <a:rPr lang="en-US" b="1" dirty="0" smtClean="0">
                <a:solidFill>
                  <a:schemeClr val="bg1"/>
                </a:solidFill>
                <a:latin typeface="Calibri" panose="020F0502020204030204" pitchFamily="34" charset="0"/>
              </a:rPr>
              <a:t>Business Acumen TA</a:t>
            </a:r>
          </a:p>
          <a:p>
            <a:pPr algn="ctr"/>
            <a:r>
              <a:rPr lang="en-US" b="1" dirty="0" smtClean="0">
                <a:solidFill>
                  <a:schemeClr val="bg1"/>
                </a:solidFill>
                <a:latin typeface="Calibri" panose="020F0502020204030204" pitchFamily="34" charset="0"/>
              </a:rPr>
              <a:t>(CIP)</a:t>
            </a:r>
            <a:endParaRPr lang="en-US" b="1" dirty="0">
              <a:solidFill>
                <a:schemeClr val="bg1"/>
              </a:solidFill>
              <a:latin typeface="Calibri" panose="020F0502020204030204" pitchFamily="34" charset="0"/>
            </a:endParaRPr>
          </a:p>
        </p:txBody>
      </p:sp>
      <p:sp>
        <p:nvSpPr>
          <p:cNvPr id="35" name="Hexagon 34"/>
          <p:cNvSpPr/>
          <p:nvPr/>
        </p:nvSpPr>
        <p:spPr>
          <a:xfrm>
            <a:off x="90614" y="2495190"/>
            <a:ext cx="2103120" cy="1965960"/>
          </a:xfrm>
          <a:prstGeom prst="hexagon">
            <a:avLst/>
          </a:prstGeom>
          <a:solidFill>
            <a:srgbClr val="92D050"/>
          </a:solidFill>
          <a:ln w="12700">
            <a:noFill/>
          </a:ln>
          <a:scene3d>
            <a:camera prst="orthographicFront"/>
            <a:lightRig rig="threePt" dir="t"/>
          </a:scene3d>
          <a:sp3d>
            <a:bevelT/>
          </a:sp3d>
        </p:spPr>
        <p:style>
          <a:lnRef idx="3">
            <a:schemeClr val="lt1"/>
          </a:lnRef>
          <a:fillRef idx="1">
            <a:schemeClr val="accent4"/>
          </a:fillRef>
          <a:effectRef idx="1">
            <a:schemeClr val="accent4"/>
          </a:effectRef>
          <a:fontRef idx="minor">
            <a:schemeClr val="lt1"/>
          </a:fontRef>
        </p:style>
        <p:txBody>
          <a:bodyPr rtlCol="0" anchor="ctr"/>
          <a:lstStyle/>
          <a:p>
            <a:pPr algn="ctr"/>
            <a:r>
              <a:rPr lang="en-US" dirty="0" smtClean="0">
                <a:solidFill>
                  <a:schemeClr val="tx1"/>
                </a:solidFill>
                <a:latin typeface="Calibri" panose="020F0502020204030204" pitchFamily="34" charset="0"/>
              </a:rPr>
              <a:t>Employment Challenge Awards</a:t>
            </a:r>
            <a:endParaRPr lang="en-US" dirty="0">
              <a:solidFill>
                <a:schemeClr val="tx1"/>
              </a:solidFill>
              <a:latin typeface="Calibri" panose="020F0502020204030204" pitchFamily="34" charset="0"/>
            </a:endParaRPr>
          </a:p>
        </p:txBody>
      </p:sp>
      <p:sp>
        <p:nvSpPr>
          <p:cNvPr id="36" name="Hexagon 35"/>
          <p:cNvSpPr/>
          <p:nvPr/>
        </p:nvSpPr>
        <p:spPr>
          <a:xfrm>
            <a:off x="1809890" y="1556767"/>
            <a:ext cx="2103120" cy="1837525"/>
          </a:xfrm>
          <a:prstGeom prst="hexagon">
            <a:avLst/>
          </a:prstGeom>
          <a:solidFill>
            <a:srgbClr val="92D050"/>
          </a:solidFill>
          <a:ln w="12700">
            <a:noFill/>
          </a:ln>
          <a:scene3d>
            <a:camera prst="orthographicFront"/>
            <a:lightRig rig="threePt" dir="t"/>
          </a:scene3d>
          <a:sp3d>
            <a:bevelT/>
          </a:sp3d>
        </p:spPr>
        <p:style>
          <a:lnRef idx="3">
            <a:schemeClr val="lt1"/>
          </a:lnRef>
          <a:fillRef idx="1">
            <a:schemeClr val="accent4"/>
          </a:fillRef>
          <a:effectRef idx="1">
            <a:schemeClr val="accent4"/>
          </a:effectRef>
          <a:fontRef idx="minor">
            <a:schemeClr val="lt1"/>
          </a:fontRef>
        </p:style>
        <p:txBody>
          <a:bodyPr rtlCol="0" anchor="ctr"/>
          <a:lstStyle/>
          <a:p>
            <a:pPr algn="ctr"/>
            <a:r>
              <a:rPr lang="en-US" dirty="0" smtClean="0">
                <a:solidFill>
                  <a:schemeClr val="tx1"/>
                </a:solidFill>
                <a:latin typeface="Calibri" panose="020F0502020204030204" pitchFamily="34" charset="0"/>
              </a:rPr>
              <a:t>Multi-agency Employment Task Force</a:t>
            </a:r>
            <a:endParaRPr lang="en-US" dirty="0">
              <a:solidFill>
                <a:schemeClr val="tx1"/>
              </a:solidFill>
              <a:latin typeface="Calibri" panose="020F0502020204030204" pitchFamily="34" charset="0"/>
            </a:endParaRPr>
          </a:p>
        </p:txBody>
      </p:sp>
      <p:sp>
        <p:nvSpPr>
          <p:cNvPr id="14" name="Hexagon 13"/>
          <p:cNvSpPr/>
          <p:nvPr/>
        </p:nvSpPr>
        <p:spPr>
          <a:xfrm>
            <a:off x="1809890" y="3508618"/>
            <a:ext cx="2103120" cy="1965960"/>
          </a:xfrm>
          <a:prstGeom prst="hexagon">
            <a:avLst/>
          </a:prstGeom>
          <a:solidFill>
            <a:srgbClr val="92D050"/>
          </a:solidFill>
          <a:ln w="12700">
            <a:noFill/>
          </a:ln>
          <a:scene3d>
            <a:camera prst="orthographicFront"/>
            <a:lightRig rig="threePt" dir="t"/>
          </a:scene3d>
          <a:sp3d>
            <a:bevelT/>
          </a:sp3d>
        </p:spPr>
        <p:style>
          <a:lnRef idx="3">
            <a:schemeClr val="lt1"/>
          </a:lnRef>
          <a:fillRef idx="1">
            <a:schemeClr val="accent4"/>
          </a:fillRef>
          <a:effectRef idx="1">
            <a:schemeClr val="accent4"/>
          </a:effectRef>
          <a:fontRef idx="minor">
            <a:schemeClr val="lt1"/>
          </a:fontRef>
        </p:style>
        <p:txBody>
          <a:bodyPr rtlCol="0" anchor="ctr"/>
          <a:lstStyle/>
          <a:p>
            <a:pPr algn="ctr"/>
            <a:r>
              <a:rPr lang="en-US" dirty="0" smtClean="0">
                <a:solidFill>
                  <a:schemeClr val="tx1"/>
                </a:solidFill>
                <a:latin typeface="Calibri" panose="020F0502020204030204" pitchFamily="34" charset="0"/>
              </a:rPr>
              <a:t>ABLE</a:t>
            </a:r>
            <a:endParaRPr lang="en-US" dirty="0">
              <a:solidFill>
                <a:schemeClr val="tx1"/>
              </a:solidFill>
              <a:latin typeface="Calibri" panose="020F0502020204030204" pitchFamily="34" charset="0"/>
            </a:endParaRPr>
          </a:p>
        </p:txBody>
      </p:sp>
      <p:sp>
        <p:nvSpPr>
          <p:cNvPr id="15" name="Hexagon 14"/>
          <p:cNvSpPr/>
          <p:nvPr/>
        </p:nvSpPr>
        <p:spPr>
          <a:xfrm>
            <a:off x="5221373" y="3478170"/>
            <a:ext cx="2103120" cy="1965960"/>
          </a:xfrm>
          <a:prstGeom prst="hexagon">
            <a:avLst/>
          </a:prstGeom>
          <a:solidFill>
            <a:srgbClr val="92D050"/>
          </a:solidFill>
          <a:ln w="12700">
            <a:noFill/>
          </a:ln>
          <a:scene3d>
            <a:camera prst="orthographicFront"/>
            <a:lightRig rig="threePt" dir="t"/>
          </a:scene3d>
          <a:sp3d>
            <a:bevelT/>
          </a:sp3d>
        </p:spPr>
        <p:style>
          <a:lnRef idx="3">
            <a:schemeClr val="lt1"/>
          </a:lnRef>
          <a:fillRef idx="1">
            <a:schemeClr val="accent4"/>
          </a:fillRef>
          <a:effectRef idx="1">
            <a:schemeClr val="accent4"/>
          </a:effectRef>
          <a:fontRef idx="minor">
            <a:schemeClr val="lt1"/>
          </a:fontRef>
        </p:style>
        <p:txBody>
          <a:bodyPr rtlCol="0" anchor="ctr"/>
          <a:lstStyle/>
          <a:p>
            <a:pPr algn="ctr"/>
            <a:r>
              <a:rPr lang="en-US" dirty="0" smtClean="0">
                <a:solidFill>
                  <a:schemeClr val="tx1"/>
                </a:solidFill>
                <a:latin typeface="Calibri" panose="020F0502020204030204" pitchFamily="34" charset="0"/>
              </a:rPr>
              <a:t>CIL employment activities </a:t>
            </a:r>
            <a:endParaRPr lang="en-US" dirty="0">
              <a:solidFill>
                <a:schemeClr val="tx1"/>
              </a:solidFill>
              <a:latin typeface="Calibri" panose="020F0502020204030204" pitchFamily="34" charset="0"/>
            </a:endParaRPr>
          </a:p>
        </p:txBody>
      </p:sp>
      <p:sp>
        <p:nvSpPr>
          <p:cNvPr id="16" name="Hexagon 15"/>
          <p:cNvSpPr/>
          <p:nvPr/>
        </p:nvSpPr>
        <p:spPr>
          <a:xfrm>
            <a:off x="6944795" y="2471511"/>
            <a:ext cx="2103120" cy="1965960"/>
          </a:xfrm>
          <a:prstGeom prst="hexagon">
            <a:avLst/>
          </a:prstGeom>
          <a:solidFill>
            <a:srgbClr val="92D050"/>
          </a:solidFill>
          <a:ln w="12700">
            <a:noFill/>
          </a:ln>
          <a:scene3d>
            <a:camera prst="orthographicFront"/>
            <a:lightRig rig="threePt" dir="t"/>
          </a:scene3d>
          <a:sp3d>
            <a:bevelT/>
          </a:sp3d>
        </p:spPr>
        <p:style>
          <a:lnRef idx="3">
            <a:schemeClr val="lt1"/>
          </a:lnRef>
          <a:fillRef idx="1">
            <a:schemeClr val="accent4"/>
          </a:fillRef>
          <a:effectRef idx="1">
            <a:schemeClr val="accent4"/>
          </a:effectRef>
          <a:fontRef idx="minor">
            <a:schemeClr val="lt1"/>
          </a:fontRef>
        </p:style>
        <p:txBody>
          <a:bodyPr rtlCol="0" anchor="ctr"/>
          <a:lstStyle/>
          <a:p>
            <a:pPr algn="ctr"/>
            <a:r>
              <a:rPr lang="en-US" dirty="0" smtClean="0">
                <a:solidFill>
                  <a:schemeClr val="tx1"/>
                </a:solidFill>
                <a:latin typeface="Calibri" panose="020F0502020204030204" pitchFamily="34" charset="0"/>
              </a:rPr>
              <a:t>TBI State Partnership grants</a:t>
            </a:r>
            <a:endParaRPr lang="en-US" dirty="0">
              <a:solidFill>
                <a:schemeClr val="tx1"/>
              </a:solidFill>
              <a:latin typeface="Calibri" panose="020F0502020204030204" pitchFamily="34" charset="0"/>
            </a:endParaRPr>
          </a:p>
        </p:txBody>
      </p:sp>
    </p:spTree>
    <p:extLst>
      <p:ext uri="{BB962C8B-B14F-4D97-AF65-F5344CB8AC3E}">
        <p14:creationId xmlns:p14="http://schemas.microsoft.com/office/powerpoint/2010/main" val="21916496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Achieving Economic Security and Mobility</a:t>
            </a:r>
            <a:endParaRPr lang="en-US" dirty="0"/>
          </a:p>
        </p:txBody>
      </p:sp>
      <p:sp>
        <p:nvSpPr>
          <p:cNvPr id="3" name="Content Placeholder 2"/>
          <p:cNvSpPr>
            <a:spLocks noGrp="1"/>
          </p:cNvSpPr>
          <p:nvPr>
            <p:ph idx="1"/>
          </p:nvPr>
        </p:nvSpPr>
        <p:spPr/>
        <p:txBody>
          <a:bodyPr>
            <a:normAutofit fontScale="92500"/>
          </a:bodyPr>
          <a:lstStyle/>
          <a:p>
            <a:r>
              <a:rPr lang="en-US" sz="3000" dirty="0"/>
              <a:t>The AL P&amp;A provided technical assistance to the Director of Regional ARC regarding the Lane v. Brown settlement agreement that vindicated the civil rights of individuals who were unnecessarily segregated in sheltered workshops. </a:t>
            </a:r>
            <a:r>
              <a:rPr lang="en-US" sz="3000" dirty="0" smtClean="0"/>
              <a:t>The </a:t>
            </a:r>
            <a:r>
              <a:rPr lang="en-US" sz="3000" dirty="0"/>
              <a:t>P&amp;A also provided information on work incentives and other programs available to assist individuals in preparing for and working in community </a:t>
            </a:r>
            <a:r>
              <a:rPr lang="en-US" sz="3000" dirty="0" smtClean="0"/>
              <a:t>settings.</a:t>
            </a:r>
          </a:p>
          <a:p>
            <a:endParaRPr lang="en-US" dirty="0"/>
          </a:p>
        </p:txBody>
      </p:sp>
      <p:sp>
        <p:nvSpPr>
          <p:cNvPr id="4" name="Slide Number Placeholder 3"/>
          <p:cNvSpPr>
            <a:spLocks noGrp="1"/>
          </p:cNvSpPr>
          <p:nvPr>
            <p:ph type="sldNum" sz="quarter" idx="12"/>
          </p:nvPr>
        </p:nvSpPr>
        <p:spPr/>
        <p:txBody>
          <a:bodyPr/>
          <a:lstStyle/>
          <a:p>
            <a:fld id="{7AA28999-D008-419E-9628-EE1C64F81F4C}" type="slidenum">
              <a:rPr lang="en-US" smtClean="0"/>
              <a:pPr/>
              <a:t>14</a:t>
            </a:fld>
            <a:endParaRPr lang="en-US" dirty="0"/>
          </a:p>
        </p:txBody>
      </p:sp>
    </p:spTree>
    <p:extLst>
      <p:ext uri="{BB962C8B-B14F-4D97-AF65-F5344CB8AC3E}">
        <p14:creationId xmlns:p14="http://schemas.microsoft.com/office/powerpoint/2010/main" val="15493989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Achieving Economic Security and Mobility – Collaboration </a:t>
            </a:r>
            <a:endParaRPr lang="en-US" dirty="0"/>
          </a:p>
        </p:txBody>
      </p:sp>
      <p:sp>
        <p:nvSpPr>
          <p:cNvPr id="3" name="Content Placeholder 2"/>
          <p:cNvSpPr>
            <a:spLocks noGrp="1"/>
          </p:cNvSpPr>
          <p:nvPr>
            <p:ph idx="1"/>
          </p:nvPr>
        </p:nvSpPr>
        <p:spPr/>
        <p:txBody>
          <a:bodyPr>
            <a:normAutofit/>
          </a:bodyPr>
          <a:lstStyle/>
          <a:p>
            <a:r>
              <a:rPr lang="en-US" b="1" dirty="0" smtClean="0"/>
              <a:t>DD Network </a:t>
            </a:r>
            <a:r>
              <a:rPr lang="en-US" dirty="0"/>
              <a:t>– Employment First, removing sub-minimum wages, customized </a:t>
            </a:r>
            <a:r>
              <a:rPr lang="en-US" dirty="0" smtClean="0"/>
              <a:t>employment, youth transition </a:t>
            </a:r>
          </a:p>
          <a:p>
            <a:endParaRPr lang="en-US" dirty="0" smtClean="0"/>
          </a:p>
          <a:p>
            <a:r>
              <a:rPr lang="en-US" b="1" dirty="0" smtClean="0"/>
              <a:t>Federal </a:t>
            </a:r>
            <a:r>
              <a:rPr lang="en-US" dirty="0" smtClean="0"/>
              <a:t>– ACL Interagency Employment Task Force and NCD ABLE Interagency Committee</a:t>
            </a:r>
            <a:endParaRPr lang="en-US" b="1" dirty="0"/>
          </a:p>
          <a:p>
            <a:endParaRPr lang="en-US" dirty="0"/>
          </a:p>
        </p:txBody>
      </p:sp>
      <p:sp>
        <p:nvSpPr>
          <p:cNvPr id="4" name="Slide Number Placeholder 3"/>
          <p:cNvSpPr>
            <a:spLocks noGrp="1"/>
          </p:cNvSpPr>
          <p:nvPr>
            <p:ph type="sldNum" sz="quarter" idx="12"/>
          </p:nvPr>
        </p:nvSpPr>
        <p:spPr/>
        <p:txBody>
          <a:bodyPr/>
          <a:lstStyle/>
          <a:p>
            <a:fld id="{7AA28999-D008-419E-9628-EE1C64F81F4C}" type="slidenum">
              <a:rPr lang="en-US" smtClean="0"/>
              <a:pPr/>
              <a:t>15</a:t>
            </a:fld>
            <a:endParaRPr lang="en-US" dirty="0"/>
          </a:p>
        </p:txBody>
      </p:sp>
    </p:spTree>
    <p:extLst>
      <p:ext uri="{BB962C8B-B14F-4D97-AF65-F5344CB8AC3E}">
        <p14:creationId xmlns:p14="http://schemas.microsoft.com/office/powerpoint/2010/main" val="17766241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96211"/>
            <a:ext cx="8474293" cy="1200329"/>
          </a:xfrm>
          <a:prstGeom prst="rect">
            <a:avLst/>
          </a:prstGeom>
          <a:noFill/>
        </p:spPr>
        <p:txBody>
          <a:bodyPr wrap="square" rtlCol="0">
            <a:spAutoFit/>
          </a:bodyPr>
          <a:lstStyle/>
          <a:p>
            <a:r>
              <a:rPr lang="en-US" sz="3600" dirty="0" smtClean="0"/>
              <a:t>Empowering Individuals, Families, and Communities</a:t>
            </a:r>
            <a:endParaRPr lang="en-US" sz="3600" dirty="0"/>
          </a:p>
        </p:txBody>
      </p:sp>
      <p:sp>
        <p:nvSpPr>
          <p:cNvPr id="49" name="Rectangle 48"/>
          <p:cNvSpPr/>
          <p:nvPr/>
        </p:nvSpPr>
        <p:spPr>
          <a:xfrm>
            <a:off x="2199673" y="4707266"/>
            <a:ext cx="1337282" cy="228600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3" name="Freeform 22"/>
          <p:cNvSpPr/>
          <p:nvPr/>
        </p:nvSpPr>
        <p:spPr>
          <a:xfrm>
            <a:off x="5296089" y="1459929"/>
            <a:ext cx="1828800" cy="1828800"/>
          </a:xfrm>
          <a:custGeom>
            <a:avLst/>
            <a:gdLst>
              <a:gd name="connsiteX0" fmla="*/ 0 w 761760"/>
              <a:gd name="connsiteY0" fmla="*/ 331366 h 662731"/>
              <a:gd name="connsiteX1" fmla="*/ 165683 w 761760"/>
              <a:gd name="connsiteY1" fmla="*/ 0 h 662731"/>
              <a:gd name="connsiteX2" fmla="*/ 596077 w 761760"/>
              <a:gd name="connsiteY2" fmla="*/ 0 h 662731"/>
              <a:gd name="connsiteX3" fmla="*/ 761760 w 761760"/>
              <a:gd name="connsiteY3" fmla="*/ 331366 h 662731"/>
              <a:gd name="connsiteX4" fmla="*/ 596077 w 761760"/>
              <a:gd name="connsiteY4" fmla="*/ 662731 h 662731"/>
              <a:gd name="connsiteX5" fmla="*/ 165683 w 761760"/>
              <a:gd name="connsiteY5" fmla="*/ 662731 h 662731"/>
              <a:gd name="connsiteX6" fmla="*/ 0 w 761760"/>
              <a:gd name="connsiteY6" fmla="*/ 331366 h 662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61760" h="662731">
                <a:moveTo>
                  <a:pt x="380879" y="0"/>
                </a:moveTo>
                <a:lnTo>
                  <a:pt x="761759" y="144144"/>
                </a:lnTo>
                <a:lnTo>
                  <a:pt x="761759" y="518587"/>
                </a:lnTo>
                <a:lnTo>
                  <a:pt x="380879" y="662731"/>
                </a:lnTo>
                <a:lnTo>
                  <a:pt x="1" y="518587"/>
                </a:lnTo>
                <a:lnTo>
                  <a:pt x="1" y="144144"/>
                </a:lnTo>
                <a:lnTo>
                  <a:pt x="380879" y="0"/>
                </a:lnTo>
                <a:close/>
              </a:path>
            </a:pathLst>
          </a:custGeom>
          <a:solidFill>
            <a:srgbClr val="00FFF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lt1">
              <a:hueOff val="0"/>
              <a:satOff val="0"/>
              <a:lumOff val="0"/>
              <a:alphaOff val="0"/>
            </a:schemeClr>
          </a:lnRef>
          <a:fillRef idx="1">
            <a:schemeClr val="accent1">
              <a:alpha val="90000"/>
              <a:hueOff val="0"/>
              <a:satOff val="0"/>
              <a:lumOff val="0"/>
              <a:alphaOff val="0"/>
            </a:schemeClr>
          </a:fillRef>
          <a:effectRef idx="0">
            <a:scrgbClr r="0" g="0" b="0"/>
          </a:effectRef>
          <a:fontRef idx="minor">
            <a:schemeClr val="lt1"/>
          </a:fontRef>
        </p:style>
        <p:txBody>
          <a:bodyPr spcFirstLastPara="0" vert="horz" wrap="square" lIns="122326" tIns="137759" rIns="122327" bIns="137758" numCol="1" spcCol="1270" anchor="ctr" anchorCtr="0">
            <a:noAutofit/>
          </a:bodyPr>
          <a:lstStyle/>
          <a:p>
            <a:pPr lvl="0" algn="ctr" defTabSz="222250">
              <a:lnSpc>
                <a:spcPct val="90000"/>
              </a:lnSpc>
              <a:spcBef>
                <a:spcPct val="0"/>
              </a:spcBef>
              <a:spcAft>
                <a:spcPct val="35000"/>
              </a:spcAft>
            </a:pPr>
            <a:r>
              <a:rPr lang="en-US" sz="1600" b="1" kern="1200" dirty="0" smtClean="0">
                <a:solidFill>
                  <a:schemeClr val="tx1"/>
                </a:solidFill>
              </a:rPr>
              <a:t>RAISE Committee</a:t>
            </a:r>
            <a:endParaRPr lang="en-US" sz="1600" b="1" kern="1200" dirty="0">
              <a:solidFill>
                <a:schemeClr val="tx1"/>
              </a:solidFill>
            </a:endParaRPr>
          </a:p>
        </p:txBody>
      </p:sp>
      <p:sp>
        <p:nvSpPr>
          <p:cNvPr id="26" name="Freeform 25"/>
          <p:cNvSpPr/>
          <p:nvPr/>
        </p:nvSpPr>
        <p:spPr>
          <a:xfrm>
            <a:off x="7240821" y="1459929"/>
            <a:ext cx="1828800" cy="1828800"/>
          </a:xfrm>
          <a:custGeom>
            <a:avLst/>
            <a:gdLst>
              <a:gd name="connsiteX0" fmla="*/ 0 w 761760"/>
              <a:gd name="connsiteY0" fmla="*/ 331366 h 662731"/>
              <a:gd name="connsiteX1" fmla="*/ 165683 w 761760"/>
              <a:gd name="connsiteY1" fmla="*/ 0 h 662731"/>
              <a:gd name="connsiteX2" fmla="*/ 596077 w 761760"/>
              <a:gd name="connsiteY2" fmla="*/ 0 h 662731"/>
              <a:gd name="connsiteX3" fmla="*/ 761760 w 761760"/>
              <a:gd name="connsiteY3" fmla="*/ 331366 h 662731"/>
              <a:gd name="connsiteX4" fmla="*/ 596077 w 761760"/>
              <a:gd name="connsiteY4" fmla="*/ 662731 h 662731"/>
              <a:gd name="connsiteX5" fmla="*/ 165683 w 761760"/>
              <a:gd name="connsiteY5" fmla="*/ 662731 h 662731"/>
              <a:gd name="connsiteX6" fmla="*/ 0 w 761760"/>
              <a:gd name="connsiteY6" fmla="*/ 331366 h 662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61760" h="662731">
                <a:moveTo>
                  <a:pt x="380879" y="0"/>
                </a:moveTo>
                <a:lnTo>
                  <a:pt x="761759" y="144144"/>
                </a:lnTo>
                <a:lnTo>
                  <a:pt x="761759" y="518587"/>
                </a:lnTo>
                <a:lnTo>
                  <a:pt x="380879" y="662731"/>
                </a:lnTo>
                <a:lnTo>
                  <a:pt x="1" y="518587"/>
                </a:lnTo>
                <a:lnTo>
                  <a:pt x="1" y="144144"/>
                </a:lnTo>
                <a:lnTo>
                  <a:pt x="380879" y="0"/>
                </a:lnTo>
                <a:close/>
              </a:path>
            </a:pathLst>
          </a:custGeom>
          <a:solidFill>
            <a:srgbClr val="00FFF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lt1">
              <a:hueOff val="0"/>
              <a:satOff val="0"/>
              <a:lumOff val="0"/>
              <a:alphaOff val="0"/>
            </a:schemeClr>
          </a:lnRef>
          <a:fillRef idx="1">
            <a:schemeClr val="accent1">
              <a:alpha val="90000"/>
              <a:hueOff val="0"/>
              <a:satOff val="0"/>
              <a:lumOff val="0"/>
              <a:alphaOff val="-5333"/>
            </a:schemeClr>
          </a:fillRef>
          <a:effectRef idx="0">
            <a:scrgbClr r="0" g="0" b="0"/>
          </a:effectRef>
          <a:fontRef idx="minor">
            <a:schemeClr val="lt1"/>
          </a:fontRef>
        </p:style>
        <p:txBody>
          <a:bodyPr spcFirstLastPara="0" vert="horz" wrap="square" lIns="122326" tIns="137759" rIns="122327" bIns="137758" numCol="1" spcCol="1270" anchor="ctr" anchorCtr="0">
            <a:noAutofit/>
          </a:bodyPr>
          <a:lstStyle/>
          <a:p>
            <a:pPr lvl="0" algn="ctr" defTabSz="222250">
              <a:lnSpc>
                <a:spcPct val="90000"/>
              </a:lnSpc>
              <a:spcBef>
                <a:spcPct val="0"/>
              </a:spcBef>
              <a:spcAft>
                <a:spcPct val="35000"/>
              </a:spcAft>
            </a:pPr>
            <a:r>
              <a:rPr lang="en-US" sz="1600" b="1" kern="1200" dirty="0" smtClean="0">
                <a:solidFill>
                  <a:schemeClr val="tx1"/>
                </a:solidFill>
              </a:rPr>
              <a:t>Supporting Families COP Evaluation</a:t>
            </a:r>
            <a:endParaRPr lang="en-US" sz="1600" b="1" kern="1200" dirty="0">
              <a:solidFill>
                <a:schemeClr val="tx1"/>
              </a:solidFill>
            </a:endParaRPr>
          </a:p>
        </p:txBody>
      </p:sp>
      <p:sp>
        <p:nvSpPr>
          <p:cNvPr id="29" name="Freeform 28"/>
          <p:cNvSpPr/>
          <p:nvPr/>
        </p:nvSpPr>
        <p:spPr>
          <a:xfrm>
            <a:off x="1384381" y="3027241"/>
            <a:ext cx="1828800" cy="1828800"/>
          </a:xfrm>
          <a:custGeom>
            <a:avLst/>
            <a:gdLst>
              <a:gd name="connsiteX0" fmla="*/ 0 w 761760"/>
              <a:gd name="connsiteY0" fmla="*/ 331366 h 662731"/>
              <a:gd name="connsiteX1" fmla="*/ 165683 w 761760"/>
              <a:gd name="connsiteY1" fmla="*/ 0 h 662731"/>
              <a:gd name="connsiteX2" fmla="*/ 596077 w 761760"/>
              <a:gd name="connsiteY2" fmla="*/ 0 h 662731"/>
              <a:gd name="connsiteX3" fmla="*/ 761760 w 761760"/>
              <a:gd name="connsiteY3" fmla="*/ 331366 h 662731"/>
              <a:gd name="connsiteX4" fmla="*/ 596077 w 761760"/>
              <a:gd name="connsiteY4" fmla="*/ 662731 h 662731"/>
              <a:gd name="connsiteX5" fmla="*/ 165683 w 761760"/>
              <a:gd name="connsiteY5" fmla="*/ 662731 h 662731"/>
              <a:gd name="connsiteX6" fmla="*/ 0 w 761760"/>
              <a:gd name="connsiteY6" fmla="*/ 331366 h 662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61760" h="662731">
                <a:moveTo>
                  <a:pt x="380879" y="0"/>
                </a:moveTo>
                <a:lnTo>
                  <a:pt x="761759" y="144144"/>
                </a:lnTo>
                <a:lnTo>
                  <a:pt x="761759" y="518587"/>
                </a:lnTo>
                <a:lnTo>
                  <a:pt x="380879" y="662731"/>
                </a:lnTo>
                <a:lnTo>
                  <a:pt x="1" y="518587"/>
                </a:lnTo>
                <a:lnTo>
                  <a:pt x="1" y="144144"/>
                </a:lnTo>
                <a:lnTo>
                  <a:pt x="380879" y="0"/>
                </a:lnTo>
                <a:close/>
              </a:path>
            </a:pathLst>
          </a:custGeom>
          <a:solidFill>
            <a:srgbClr val="00FFCC"/>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lt1">
              <a:hueOff val="0"/>
              <a:satOff val="0"/>
              <a:lumOff val="0"/>
              <a:alphaOff val="0"/>
            </a:schemeClr>
          </a:lnRef>
          <a:fillRef idx="1">
            <a:schemeClr val="accent1">
              <a:alpha val="90000"/>
              <a:hueOff val="0"/>
              <a:satOff val="0"/>
              <a:lumOff val="0"/>
              <a:alphaOff val="-10667"/>
            </a:schemeClr>
          </a:fillRef>
          <a:effectRef idx="0">
            <a:scrgbClr r="0" g="0" b="0"/>
          </a:effectRef>
          <a:fontRef idx="minor">
            <a:schemeClr val="lt1"/>
          </a:fontRef>
        </p:style>
        <p:txBody>
          <a:bodyPr spcFirstLastPara="0" vert="horz" wrap="square" lIns="122326" tIns="137759" rIns="122327" bIns="137758" numCol="1" spcCol="1270" anchor="ctr" anchorCtr="0">
            <a:noAutofit/>
          </a:bodyPr>
          <a:lstStyle/>
          <a:p>
            <a:pPr lvl="0" algn="ctr" defTabSz="222250">
              <a:lnSpc>
                <a:spcPct val="90000"/>
              </a:lnSpc>
              <a:spcBef>
                <a:spcPct val="0"/>
              </a:spcBef>
              <a:spcAft>
                <a:spcPct val="35000"/>
              </a:spcAft>
            </a:pPr>
            <a:r>
              <a:rPr lang="en-US" sz="1600" b="1" kern="1200" dirty="0" smtClean="0">
                <a:solidFill>
                  <a:schemeClr val="tx1"/>
                </a:solidFill>
              </a:rPr>
              <a:t>Self-advocacy Resource and Technical Assistance Center</a:t>
            </a:r>
            <a:endParaRPr lang="en-US" sz="1600" b="1" kern="1200" dirty="0">
              <a:solidFill>
                <a:schemeClr val="tx1"/>
              </a:solidFill>
            </a:endParaRPr>
          </a:p>
        </p:txBody>
      </p:sp>
      <p:sp>
        <p:nvSpPr>
          <p:cNvPr id="32" name="Freeform 31"/>
          <p:cNvSpPr/>
          <p:nvPr/>
        </p:nvSpPr>
        <p:spPr>
          <a:xfrm>
            <a:off x="3213181" y="4959370"/>
            <a:ext cx="1828800" cy="1828800"/>
          </a:xfrm>
          <a:custGeom>
            <a:avLst/>
            <a:gdLst>
              <a:gd name="connsiteX0" fmla="*/ 0 w 761760"/>
              <a:gd name="connsiteY0" fmla="*/ 331366 h 662731"/>
              <a:gd name="connsiteX1" fmla="*/ 165683 w 761760"/>
              <a:gd name="connsiteY1" fmla="*/ 0 h 662731"/>
              <a:gd name="connsiteX2" fmla="*/ 596077 w 761760"/>
              <a:gd name="connsiteY2" fmla="*/ 0 h 662731"/>
              <a:gd name="connsiteX3" fmla="*/ 761760 w 761760"/>
              <a:gd name="connsiteY3" fmla="*/ 331366 h 662731"/>
              <a:gd name="connsiteX4" fmla="*/ 596077 w 761760"/>
              <a:gd name="connsiteY4" fmla="*/ 662731 h 662731"/>
              <a:gd name="connsiteX5" fmla="*/ 165683 w 761760"/>
              <a:gd name="connsiteY5" fmla="*/ 662731 h 662731"/>
              <a:gd name="connsiteX6" fmla="*/ 0 w 761760"/>
              <a:gd name="connsiteY6" fmla="*/ 331366 h 662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61760" h="662731">
                <a:moveTo>
                  <a:pt x="380879" y="0"/>
                </a:moveTo>
                <a:lnTo>
                  <a:pt x="761759" y="144144"/>
                </a:lnTo>
                <a:lnTo>
                  <a:pt x="761759" y="518587"/>
                </a:lnTo>
                <a:lnTo>
                  <a:pt x="380879" y="662731"/>
                </a:lnTo>
                <a:lnTo>
                  <a:pt x="1" y="518587"/>
                </a:lnTo>
                <a:lnTo>
                  <a:pt x="1" y="144144"/>
                </a:lnTo>
                <a:lnTo>
                  <a:pt x="380879" y="0"/>
                </a:lnTo>
                <a:close/>
              </a:path>
            </a:pathLst>
          </a:custGeom>
          <a:solidFill>
            <a:srgbClr val="33CCCC"/>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lt1">
              <a:hueOff val="0"/>
              <a:satOff val="0"/>
              <a:lumOff val="0"/>
              <a:alphaOff val="0"/>
            </a:schemeClr>
          </a:lnRef>
          <a:fillRef idx="1">
            <a:schemeClr val="accent1">
              <a:alpha val="90000"/>
              <a:hueOff val="0"/>
              <a:satOff val="0"/>
              <a:lumOff val="0"/>
              <a:alphaOff val="-16000"/>
            </a:schemeClr>
          </a:fillRef>
          <a:effectRef idx="0">
            <a:scrgbClr r="0" g="0" b="0"/>
          </a:effectRef>
          <a:fontRef idx="minor">
            <a:schemeClr val="lt1"/>
          </a:fontRef>
        </p:style>
        <p:txBody>
          <a:bodyPr spcFirstLastPara="0" vert="horz" wrap="square" lIns="122326" tIns="137759" rIns="122327" bIns="137758" numCol="1" spcCol="1270" anchor="ctr" anchorCtr="0">
            <a:noAutofit/>
          </a:bodyPr>
          <a:lstStyle/>
          <a:p>
            <a:pPr lvl="0" algn="ctr" defTabSz="222250">
              <a:lnSpc>
                <a:spcPct val="90000"/>
              </a:lnSpc>
              <a:spcBef>
                <a:spcPct val="0"/>
              </a:spcBef>
              <a:spcAft>
                <a:spcPct val="35000"/>
              </a:spcAft>
            </a:pPr>
            <a:r>
              <a:rPr lang="en-US" sz="1600" b="1" kern="1200" dirty="0" smtClean="0">
                <a:solidFill>
                  <a:schemeClr val="tx1"/>
                </a:solidFill>
              </a:rPr>
              <a:t>Diversity Community of Practice</a:t>
            </a:r>
            <a:endParaRPr lang="en-US" sz="1600" b="1" kern="1200" dirty="0">
              <a:solidFill>
                <a:schemeClr val="tx1"/>
              </a:solidFill>
            </a:endParaRPr>
          </a:p>
        </p:txBody>
      </p:sp>
      <p:sp>
        <p:nvSpPr>
          <p:cNvPr id="41" name="Freeform 40"/>
          <p:cNvSpPr/>
          <p:nvPr/>
        </p:nvSpPr>
        <p:spPr>
          <a:xfrm>
            <a:off x="403437" y="1459929"/>
            <a:ext cx="1828800" cy="1828800"/>
          </a:xfrm>
          <a:custGeom>
            <a:avLst/>
            <a:gdLst>
              <a:gd name="connsiteX0" fmla="*/ 0 w 761760"/>
              <a:gd name="connsiteY0" fmla="*/ 331366 h 662731"/>
              <a:gd name="connsiteX1" fmla="*/ 165683 w 761760"/>
              <a:gd name="connsiteY1" fmla="*/ 0 h 662731"/>
              <a:gd name="connsiteX2" fmla="*/ 596077 w 761760"/>
              <a:gd name="connsiteY2" fmla="*/ 0 h 662731"/>
              <a:gd name="connsiteX3" fmla="*/ 761760 w 761760"/>
              <a:gd name="connsiteY3" fmla="*/ 331366 h 662731"/>
              <a:gd name="connsiteX4" fmla="*/ 596077 w 761760"/>
              <a:gd name="connsiteY4" fmla="*/ 662731 h 662731"/>
              <a:gd name="connsiteX5" fmla="*/ 165683 w 761760"/>
              <a:gd name="connsiteY5" fmla="*/ 662731 h 662731"/>
              <a:gd name="connsiteX6" fmla="*/ 0 w 761760"/>
              <a:gd name="connsiteY6" fmla="*/ 331366 h 662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61760" h="662731">
                <a:moveTo>
                  <a:pt x="380879" y="0"/>
                </a:moveTo>
                <a:lnTo>
                  <a:pt x="761759" y="144144"/>
                </a:lnTo>
                <a:lnTo>
                  <a:pt x="761759" y="518587"/>
                </a:lnTo>
                <a:lnTo>
                  <a:pt x="380879" y="662731"/>
                </a:lnTo>
                <a:lnTo>
                  <a:pt x="1" y="518587"/>
                </a:lnTo>
                <a:lnTo>
                  <a:pt x="1" y="144144"/>
                </a:lnTo>
                <a:lnTo>
                  <a:pt x="380879" y="0"/>
                </a:lnTo>
                <a:close/>
              </a:path>
            </a:pathLst>
          </a:custGeom>
          <a:solidFill>
            <a:srgbClr val="00FFCC"/>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lt1">
              <a:hueOff val="0"/>
              <a:satOff val="0"/>
              <a:lumOff val="0"/>
              <a:alphaOff val="0"/>
            </a:schemeClr>
          </a:lnRef>
          <a:fillRef idx="1">
            <a:schemeClr val="accent1">
              <a:alpha val="90000"/>
              <a:hueOff val="0"/>
              <a:satOff val="0"/>
              <a:lumOff val="0"/>
              <a:alphaOff val="-26667"/>
            </a:schemeClr>
          </a:fillRef>
          <a:effectRef idx="0">
            <a:scrgbClr r="0" g="0" b="0"/>
          </a:effectRef>
          <a:fontRef idx="minor">
            <a:schemeClr val="lt1"/>
          </a:fontRef>
        </p:style>
        <p:txBody>
          <a:bodyPr spcFirstLastPara="0" vert="horz" wrap="square" lIns="122326" tIns="137759" rIns="122327" bIns="137758" numCol="1" spcCol="1270" anchor="ctr" anchorCtr="0">
            <a:noAutofit/>
          </a:bodyPr>
          <a:lstStyle/>
          <a:p>
            <a:pPr lvl="0" algn="ctr" defTabSz="222250">
              <a:lnSpc>
                <a:spcPct val="90000"/>
              </a:lnSpc>
              <a:spcBef>
                <a:spcPct val="0"/>
              </a:spcBef>
              <a:spcAft>
                <a:spcPct val="35000"/>
              </a:spcAft>
            </a:pPr>
            <a:r>
              <a:rPr lang="en-US" sz="1600" b="1" kern="1200" dirty="0" smtClean="0">
                <a:solidFill>
                  <a:schemeClr val="tx1"/>
                </a:solidFill>
              </a:rPr>
              <a:t>National Limb Loss Resource Center</a:t>
            </a:r>
            <a:endParaRPr lang="en-US" sz="1600" b="1" kern="1200" dirty="0">
              <a:solidFill>
                <a:schemeClr val="tx1"/>
              </a:solidFill>
            </a:endParaRPr>
          </a:p>
        </p:txBody>
      </p:sp>
      <p:sp>
        <p:nvSpPr>
          <p:cNvPr id="44" name="Freeform 43"/>
          <p:cNvSpPr/>
          <p:nvPr/>
        </p:nvSpPr>
        <p:spPr>
          <a:xfrm>
            <a:off x="3403290" y="2976358"/>
            <a:ext cx="1828800" cy="1828800"/>
          </a:xfrm>
          <a:custGeom>
            <a:avLst/>
            <a:gdLst>
              <a:gd name="connsiteX0" fmla="*/ 0 w 761760"/>
              <a:gd name="connsiteY0" fmla="*/ 331366 h 662731"/>
              <a:gd name="connsiteX1" fmla="*/ 165683 w 761760"/>
              <a:gd name="connsiteY1" fmla="*/ 0 h 662731"/>
              <a:gd name="connsiteX2" fmla="*/ 596077 w 761760"/>
              <a:gd name="connsiteY2" fmla="*/ 0 h 662731"/>
              <a:gd name="connsiteX3" fmla="*/ 761760 w 761760"/>
              <a:gd name="connsiteY3" fmla="*/ 331366 h 662731"/>
              <a:gd name="connsiteX4" fmla="*/ 596077 w 761760"/>
              <a:gd name="connsiteY4" fmla="*/ 662731 h 662731"/>
              <a:gd name="connsiteX5" fmla="*/ 165683 w 761760"/>
              <a:gd name="connsiteY5" fmla="*/ 662731 h 662731"/>
              <a:gd name="connsiteX6" fmla="*/ 0 w 761760"/>
              <a:gd name="connsiteY6" fmla="*/ 331366 h 662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61760" h="662731">
                <a:moveTo>
                  <a:pt x="380879" y="0"/>
                </a:moveTo>
                <a:lnTo>
                  <a:pt x="761759" y="144144"/>
                </a:lnTo>
                <a:lnTo>
                  <a:pt x="761759" y="518587"/>
                </a:lnTo>
                <a:lnTo>
                  <a:pt x="380879" y="662731"/>
                </a:lnTo>
                <a:lnTo>
                  <a:pt x="1" y="518587"/>
                </a:lnTo>
                <a:lnTo>
                  <a:pt x="1" y="144144"/>
                </a:lnTo>
                <a:lnTo>
                  <a:pt x="380879" y="0"/>
                </a:lnTo>
                <a:close/>
              </a:path>
            </a:pathLst>
          </a:custGeom>
          <a:solidFill>
            <a:srgbClr val="66FFCC"/>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lt1">
              <a:hueOff val="0"/>
              <a:satOff val="0"/>
              <a:lumOff val="0"/>
              <a:alphaOff val="0"/>
            </a:schemeClr>
          </a:lnRef>
          <a:fillRef idx="1">
            <a:schemeClr val="accent1">
              <a:alpha val="90000"/>
              <a:hueOff val="0"/>
              <a:satOff val="0"/>
              <a:lumOff val="0"/>
              <a:alphaOff val="-32000"/>
            </a:schemeClr>
          </a:fillRef>
          <a:effectRef idx="0">
            <a:scrgbClr r="0" g="0" b="0"/>
          </a:effectRef>
          <a:fontRef idx="minor">
            <a:schemeClr val="lt1"/>
          </a:fontRef>
        </p:style>
        <p:txBody>
          <a:bodyPr spcFirstLastPara="0" vert="horz" wrap="square" lIns="122326" tIns="137759" rIns="122327" bIns="137758" numCol="1" spcCol="1270" anchor="ctr" anchorCtr="0">
            <a:noAutofit/>
          </a:bodyPr>
          <a:lstStyle/>
          <a:p>
            <a:pPr lvl="0" algn="ctr" defTabSz="222250">
              <a:lnSpc>
                <a:spcPct val="90000"/>
              </a:lnSpc>
              <a:spcBef>
                <a:spcPct val="0"/>
              </a:spcBef>
              <a:spcAft>
                <a:spcPct val="35000"/>
              </a:spcAft>
            </a:pPr>
            <a:r>
              <a:rPr lang="en-US" sz="1600" b="1" kern="1200" dirty="0" smtClean="0">
                <a:solidFill>
                  <a:schemeClr val="tx1"/>
                </a:solidFill>
              </a:rPr>
              <a:t>Coordinated Transportation Systems (CIP)</a:t>
            </a:r>
            <a:endParaRPr lang="en-US" sz="1600" b="1" kern="1200" dirty="0">
              <a:solidFill>
                <a:schemeClr val="tx1"/>
              </a:solidFill>
            </a:endParaRPr>
          </a:p>
        </p:txBody>
      </p:sp>
      <p:sp>
        <p:nvSpPr>
          <p:cNvPr id="45" name="Rectangle 44"/>
          <p:cNvSpPr/>
          <p:nvPr/>
        </p:nvSpPr>
        <p:spPr>
          <a:xfrm>
            <a:off x="5349510" y="5430876"/>
            <a:ext cx="1828800" cy="182880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50" name="Rectangle 49"/>
          <p:cNvSpPr/>
          <p:nvPr/>
        </p:nvSpPr>
        <p:spPr>
          <a:xfrm>
            <a:off x="3232146" y="6077458"/>
            <a:ext cx="1828800" cy="182880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31" name="Freeform 30"/>
          <p:cNvSpPr/>
          <p:nvPr/>
        </p:nvSpPr>
        <p:spPr>
          <a:xfrm>
            <a:off x="5167870" y="4952522"/>
            <a:ext cx="1828801" cy="1828800"/>
          </a:xfrm>
          <a:custGeom>
            <a:avLst/>
            <a:gdLst>
              <a:gd name="connsiteX0" fmla="*/ 0 w 469635"/>
              <a:gd name="connsiteY0" fmla="*/ 204291 h 408582"/>
              <a:gd name="connsiteX1" fmla="*/ 102146 w 469635"/>
              <a:gd name="connsiteY1" fmla="*/ 0 h 408582"/>
              <a:gd name="connsiteX2" fmla="*/ 367490 w 469635"/>
              <a:gd name="connsiteY2" fmla="*/ 0 h 408582"/>
              <a:gd name="connsiteX3" fmla="*/ 469635 w 469635"/>
              <a:gd name="connsiteY3" fmla="*/ 204291 h 408582"/>
              <a:gd name="connsiteX4" fmla="*/ 367490 w 469635"/>
              <a:gd name="connsiteY4" fmla="*/ 408582 h 408582"/>
              <a:gd name="connsiteX5" fmla="*/ 102146 w 469635"/>
              <a:gd name="connsiteY5" fmla="*/ 408582 h 408582"/>
              <a:gd name="connsiteX6" fmla="*/ 0 w 469635"/>
              <a:gd name="connsiteY6" fmla="*/ 204291 h 408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9635" h="408582">
                <a:moveTo>
                  <a:pt x="234817" y="0"/>
                </a:moveTo>
                <a:lnTo>
                  <a:pt x="469634" y="88867"/>
                </a:lnTo>
                <a:lnTo>
                  <a:pt x="469634" y="319716"/>
                </a:lnTo>
                <a:lnTo>
                  <a:pt x="234818" y="408582"/>
                </a:lnTo>
                <a:lnTo>
                  <a:pt x="1" y="319716"/>
                </a:lnTo>
                <a:lnTo>
                  <a:pt x="1" y="88867"/>
                </a:lnTo>
                <a:lnTo>
                  <a:pt x="234817" y="0"/>
                </a:lnTo>
                <a:close/>
              </a:path>
            </a:pathLst>
          </a:custGeom>
          <a:solidFill>
            <a:srgbClr val="33CCCC"/>
          </a:solidFill>
          <a:effectLst>
            <a:outerShdw blurRad="63500" sx="102000" sy="102000" algn="ctr" rotWithShape="0">
              <a:prstClr val="black">
                <a:alpha val="40000"/>
              </a:prstClr>
            </a:outerShdw>
          </a:effectLst>
          <a:scene3d>
            <a:camera prst="orthographicFront"/>
            <a:lightRig rig="threePt" dir="t"/>
          </a:scene3d>
          <a:sp3d>
            <a:bevelT/>
          </a:sp3d>
        </p:spPr>
        <p:style>
          <a:lnRef idx="2">
            <a:schemeClr val="lt1">
              <a:hueOff val="0"/>
              <a:satOff val="0"/>
              <a:lumOff val="0"/>
              <a:alphaOff val="0"/>
            </a:schemeClr>
          </a:lnRef>
          <a:fillRef idx="1">
            <a:schemeClr val="accent4">
              <a:shade val="50000"/>
              <a:hueOff val="-475363"/>
              <a:satOff val="0"/>
              <a:lumOff val="38642"/>
              <a:alphaOff val="0"/>
            </a:schemeClr>
          </a:fillRef>
          <a:effectRef idx="0">
            <a:schemeClr val="accent4">
              <a:shade val="50000"/>
              <a:hueOff val="-475363"/>
              <a:satOff val="0"/>
              <a:lumOff val="38642"/>
              <a:alphaOff val="0"/>
            </a:schemeClr>
          </a:effectRef>
          <a:fontRef idx="minor">
            <a:schemeClr val="lt1"/>
          </a:fontRef>
        </p:style>
        <p:txBody>
          <a:bodyPr spcFirstLastPara="0" vert="horz" wrap="square" lIns="82721" tIns="92236" rIns="82722" bIns="92235" numCol="1" spcCol="1270" anchor="ctr" anchorCtr="0">
            <a:noAutofit/>
          </a:bodyPr>
          <a:lstStyle/>
          <a:p>
            <a:pPr lvl="0" algn="ctr" defTabSz="222250">
              <a:lnSpc>
                <a:spcPct val="90000"/>
              </a:lnSpc>
              <a:spcBef>
                <a:spcPct val="0"/>
              </a:spcBef>
              <a:spcAft>
                <a:spcPct val="35000"/>
              </a:spcAft>
            </a:pPr>
            <a:r>
              <a:rPr lang="en-US" b="1" kern="1200" dirty="0" smtClean="0">
                <a:solidFill>
                  <a:schemeClr val="tx1"/>
                </a:solidFill>
              </a:rPr>
              <a:t>Nat’l Long. Study – Medicaid $</a:t>
            </a:r>
            <a:endParaRPr lang="en-US" b="1" kern="1200" dirty="0">
              <a:solidFill>
                <a:schemeClr val="tx1"/>
              </a:solidFill>
            </a:endParaRPr>
          </a:p>
        </p:txBody>
      </p:sp>
      <p:sp>
        <p:nvSpPr>
          <p:cNvPr id="35" name="Freeform 34"/>
          <p:cNvSpPr/>
          <p:nvPr/>
        </p:nvSpPr>
        <p:spPr>
          <a:xfrm>
            <a:off x="7069535" y="4935866"/>
            <a:ext cx="1828801" cy="1828800"/>
          </a:xfrm>
          <a:custGeom>
            <a:avLst/>
            <a:gdLst>
              <a:gd name="connsiteX0" fmla="*/ 0 w 469635"/>
              <a:gd name="connsiteY0" fmla="*/ 204291 h 408582"/>
              <a:gd name="connsiteX1" fmla="*/ 102146 w 469635"/>
              <a:gd name="connsiteY1" fmla="*/ 0 h 408582"/>
              <a:gd name="connsiteX2" fmla="*/ 367490 w 469635"/>
              <a:gd name="connsiteY2" fmla="*/ 0 h 408582"/>
              <a:gd name="connsiteX3" fmla="*/ 469635 w 469635"/>
              <a:gd name="connsiteY3" fmla="*/ 204291 h 408582"/>
              <a:gd name="connsiteX4" fmla="*/ 367490 w 469635"/>
              <a:gd name="connsiteY4" fmla="*/ 408582 h 408582"/>
              <a:gd name="connsiteX5" fmla="*/ 102146 w 469635"/>
              <a:gd name="connsiteY5" fmla="*/ 408582 h 408582"/>
              <a:gd name="connsiteX6" fmla="*/ 0 w 469635"/>
              <a:gd name="connsiteY6" fmla="*/ 204291 h 408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9635" h="408582">
                <a:moveTo>
                  <a:pt x="234817" y="0"/>
                </a:moveTo>
                <a:lnTo>
                  <a:pt x="469634" y="88867"/>
                </a:lnTo>
                <a:lnTo>
                  <a:pt x="469634" y="319716"/>
                </a:lnTo>
                <a:lnTo>
                  <a:pt x="234818" y="408582"/>
                </a:lnTo>
                <a:lnTo>
                  <a:pt x="1" y="319716"/>
                </a:lnTo>
                <a:lnTo>
                  <a:pt x="1" y="88867"/>
                </a:lnTo>
                <a:lnTo>
                  <a:pt x="234817" y="0"/>
                </a:lnTo>
                <a:close/>
              </a:path>
            </a:pathLst>
          </a:custGeom>
          <a:solidFill>
            <a:srgbClr val="33CCCC"/>
          </a:solidFill>
          <a:effectLst>
            <a:outerShdw blurRad="50800" dist="38100" dir="16200000" rotWithShape="0">
              <a:prstClr val="black">
                <a:alpha val="40000"/>
              </a:prstClr>
            </a:outerShdw>
            <a:softEdge rad="31750"/>
          </a:effectLst>
          <a:scene3d>
            <a:camera prst="orthographicFront"/>
            <a:lightRig rig="threePt" dir="t"/>
          </a:scene3d>
          <a:sp3d>
            <a:bevelT/>
          </a:sp3d>
        </p:spPr>
        <p:style>
          <a:lnRef idx="2">
            <a:schemeClr val="lt1">
              <a:hueOff val="0"/>
              <a:satOff val="0"/>
              <a:lumOff val="0"/>
              <a:alphaOff val="0"/>
            </a:schemeClr>
          </a:lnRef>
          <a:fillRef idx="1">
            <a:schemeClr val="accent4">
              <a:shade val="50000"/>
              <a:hueOff val="-356522"/>
              <a:satOff val="0"/>
              <a:lumOff val="28982"/>
              <a:alphaOff val="0"/>
            </a:schemeClr>
          </a:fillRef>
          <a:effectRef idx="0">
            <a:schemeClr val="accent4">
              <a:shade val="50000"/>
              <a:hueOff val="-356522"/>
              <a:satOff val="0"/>
              <a:lumOff val="28982"/>
              <a:alphaOff val="0"/>
            </a:schemeClr>
          </a:effectRef>
          <a:fontRef idx="minor">
            <a:schemeClr val="lt1"/>
          </a:fontRef>
        </p:style>
        <p:txBody>
          <a:bodyPr spcFirstLastPara="0" vert="horz" wrap="square" lIns="82721" tIns="92236" rIns="82722" bIns="92235" numCol="1" spcCol="1270" anchor="ctr" anchorCtr="0">
            <a:noAutofit/>
          </a:bodyPr>
          <a:lstStyle/>
          <a:p>
            <a:pPr lvl="0" algn="ctr" defTabSz="222250">
              <a:lnSpc>
                <a:spcPct val="90000"/>
              </a:lnSpc>
              <a:spcBef>
                <a:spcPct val="0"/>
              </a:spcBef>
              <a:spcAft>
                <a:spcPct val="35000"/>
              </a:spcAft>
            </a:pPr>
            <a:r>
              <a:rPr lang="en-US" b="1" kern="1200" dirty="0" smtClean="0">
                <a:solidFill>
                  <a:schemeClr val="tx1"/>
                </a:solidFill>
              </a:rPr>
              <a:t>Nat’l Long. Study – RISP</a:t>
            </a:r>
            <a:endParaRPr lang="en-US" b="1" kern="1200" dirty="0">
              <a:solidFill>
                <a:schemeClr val="tx1"/>
              </a:solidFill>
            </a:endParaRPr>
          </a:p>
        </p:txBody>
      </p:sp>
      <p:sp>
        <p:nvSpPr>
          <p:cNvPr id="40" name="Freeform 39"/>
          <p:cNvSpPr/>
          <p:nvPr/>
        </p:nvSpPr>
        <p:spPr>
          <a:xfrm>
            <a:off x="2414713" y="1422177"/>
            <a:ext cx="1828800" cy="1828800"/>
          </a:xfrm>
          <a:custGeom>
            <a:avLst/>
            <a:gdLst>
              <a:gd name="connsiteX0" fmla="*/ 0 w 761760"/>
              <a:gd name="connsiteY0" fmla="*/ 331366 h 662731"/>
              <a:gd name="connsiteX1" fmla="*/ 165683 w 761760"/>
              <a:gd name="connsiteY1" fmla="*/ 0 h 662731"/>
              <a:gd name="connsiteX2" fmla="*/ 596077 w 761760"/>
              <a:gd name="connsiteY2" fmla="*/ 0 h 662731"/>
              <a:gd name="connsiteX3" fmla="*/ 761760 w 761760"/>
              <a:gd name="connsiteY3" fmla="*/ 331366 h 662731"/>
              <a:gd name="connsiteX4" fmla="*/ 596077 w 761760"/>
              <a:gd name="connsiteY4" fmla="*/ 662731 h 662731"/>
              <a:gd name="connsiteX5" fmla="*/ 165683 w 761760"/>
              <a:gd name="connsiteY5" fmla="*/ 662731 h 662731"/>
              <a:gd name="connsiteX6" fmla="*/ 0 w 761760"/>
              <a:gd name="connsiteY6" fmla="*/ 331366 h 662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61760" h="662731">
                <a:moveTo>
                  <a:pt x="380879" y="0"/>
                </a:moveTo>
                <a:lnTo>
                  <a:pt x="761759" y="144144"/>
                </a:lnTo>
                <a:lnTo>
                  <a:pt x="761759" y="518587"/>
                </a:lnTo>
                <a:lnTo>
                  <a:pt x="380879" y="662731"/>
                </a:lnTo>
                <a:lnTo>
                  <a:pt x="1" y="518587"/>
                </a:lnTo>
                <a:lnTo>
                  <a:pt x="1" y="144144"/>
                </a:lnTo>
                <a:lnTo>
                  <a:pt x="380879" y="0"/>
                </a:lnTo>
                <a:close/>
              </a:path>
            </a:pathLst>
          </a:custGeom>
          <a:solidFill>
            <a:srgbClr val="00FFCC"/>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lt1">
              <a:hueOff val="0"/>
              <a:satOff val="0"/>
              <a:lumOff val="0"/>
              <a:alphaOff val="0"/>
            </a:schemeClr>
          </a:lnRef>
          <a:fillRef idx="1">
            <a:schemeClr val="accent1">
              <a:alpha val="90000"/>
              <a:hueOff val="0"/>
              <a:satOff val="0"/>
              <a:lumOff val="0"/>
              <a:alphaOff val="-21333"/>
            </a:schemeClr>
          </a:fillRef>
          <a:effectRef idx="0">
            <a:scrgbClr r="0" g="0" b="0"/>
          </a:effectRef>
          <a:fontRef idx="minor">
            <a:schemeClr val="lt1"/>
          </a:fontRef>
        </p:style>
        <p:txBody>
          <a:bodyPr spcFirstLastPara="0" vert="horz" wrap="square" lIns="122326" tIns="137759" rIns="122327" bIns="137758" numCol="1" spcCol="1270" anchor="ctr" anchorCtr="0">
            <a:noAutofit/>
          </a:bodyPr>
          <a:lstStyle/>
          <a:p>
            <a:pPr lvl="0" algn="ctr" defTabSz="222250">
              <a:lnSpc>
                <a:spcPct val="90000"/>
              </a:lnSpc>
              <a:spcBef>
                <a:spcPct val="0"/>
              </a:spcBef>
              <a:spcAft>
                <a:spcPct val="35000"/>
              </a:spcAft>
            </a:pPr>
            <a:r>
              <a:rPr lang="en-US" sz="1600" b="1" kern="1200" dirty="0" smtClean="0">
                <a:solidFill>
                  <a:schemeClr val="tx1"/>
                </a:solidFill>
              </a:rPr>
              <a:t>National Paralysis Resource Center</a:t>
            </a:r>
            <a:endParaRPr lang="en-US" sz="1600" b="1" kern="1200" dirty="0">
              <a:solidFill>
                <a:schemeClr val="tx1"/>
              </a:solidFill>
            </a:endParaRPr>
          </a:p>
        </p:txBody>
      </p:sp>
    </p:spTree>
    <p:extLst>
      <p:ext uri="{BB962C8B-B14F-4D97-AF65-F5344CB8AC3E}">
        <p14:creationId xmlns:p14="http://schemas.microsoft.com/office/powerpoint/2010/main" val="12810822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8752"/>
            <a:ext cx="8991600" cy="1143000"/>
          </a:xfrm>
        </p:spPr>
        <p:txBody>
          <a:bodyPr>
            <a:normAutofit fontScale="90000"/>
          </a:bodyPr>
          <a:lstStyle/>
          <a:p>
            <a:pPr algn="l"/>
            <a:r>
              <a:rPr lang="en-US" dirty="0" smtClean="0"/>
              <a:t>AoD </a:t>
            </a:r>
            <a:r>
              <a:rPr lang="en-US" dirty="0"/>
              <a:t>Programs Empowering Individuals, Families, </a:t>
            </a:r>
            <a:r>
              <a:rPr lang="en-US" dirty="0" smtClean="0"/>
              <a:t>&amp; Communities</a:t>
            </a:r>
            <a:endParaRPr lang="en-US" dirty="0"/>
          </a:p>
        </p:txBody>
      </p:sp>
      <p:sp>
        <p:nvSpPr>
          <p:cNvPr id="3" name="Content Placeholder 2"/>
          <p:cNvSpPr>
            <a:spLocks noGrp="1"/>
          </p:cNvSpPr>
          <p:nvPr>
            <p:ph idx="1"/>
          </p:nvPr>
        </p:nvSpPr>
        <p:spPr/>
        <p:txBody>
          <a:bodyPr>
            <a:normAutofit fontScale="32500" lnSpcReduction="20000"/>
          </a:bodyPr>
          <a:lstStyle/>
          <a:p>
            <a:r>
              <a:rPr lang="en-US" sz="5000" dirty="0" smtClean="0">
                <a:cs typeface="Times New Roman" panose="02020603050405020304" pitchFamily="18" charset="0"/>
              </a:rPr>
              <a:t>The Self-Advocacy Resource and Technical Assistance Center (SARTAC)</a:t>
            </a:r>
            <a:r>
              <a:rPr lang="en-US" sz="3800" b="1" dirty="0" smtClean="0">
                <a:cs typeface="Times New Roman" panose="02020603050405020304" pitchFamily="18" charset="0"/>
              </a:rPr>
              <a:t>:</a:t>
            </a:r>
          </a:p>
          <a:p>
            <a:pPr marL="1085850" lvl="1" indent="-571500">
              <a:buFont typeface="Arial" panose="020B0604020202020204" pitchFamily="34" charset="0"/>
              <a:buChar char="•"/>
            </a:pPr>
            <a:r>
              <a:rPr lang="en-US" sz="3600" dirty="0" smtClean="0">
                <a:cs typeface="Times New Roman" panose="02020603050405020304" pitchFamily="18" charset="0"/>
              </a:rPr>
              <a:t>Recent resources developed by SARTAC include the easy read toolkit </a:t>
            </a:r>
            <a:r>
              <a:rPr lang="en-US" sz="3600" dirty="0">
                <a:cs typeface="Times New Roman" panose="02020603050405020304" pitchFamily="18" charset="0"/>
              </a:rPr>
              <a:t>‘Real Work for Real Pay</a:t>
            </a:r>
            <a:r>
              <a:rPr lang="en-US" sz="3600" dirty="0" smtClean="0">
                <a:cs typeface="Times New Roman" panose="02020603050405020304" pitchFamily="18" charset="0"/>
              </a:rPr>
              <a:t>”. </a:t>
            </a:r>
          </a:p>
          <a:p>
            <a:pPr marL="1085850" lvl="1" indent="-571500">
              <a:buFont typeface="Arial" panose="020B0604020202020204" pitchFamily="34" charset="0"/>
              <a:buChar char="•"/>
            </a:pPr>
            <a:r>
              <a:rPr lang="en-US" sz="3600" dirty="0" smtClean="0">
                <a:cs typeface="Times New Roman" panose="02020603050405020304" pitchFamily="18" charset="0"/>
              </a:rPr>
              <a:t>They also have an active Facebook page with stories posted. </a:t>
            </a:r>
          </a:p>
          <a:p>
            <a:pPr marL="1085850" lvl="1" indent="-571500">
              <a:buFont typeface="Arial" panose="020B0604020202020204" pitchFamily="34" charset="0"/>
              <a:buChar char="•"/>
            </a:pPr>
            <a:r>
              <a:rPr lang="en-US" sz="3600" dirty="0" smtClean="0">
                <a:cs typeface="Times New Roman" panose="02020603050405020304" pitchFamily="18" charset="0"/>
              </a:rPr>
              <a:t>SARTAC continues to support fellows, with the </a:t>
            </a:r>
            <a:r>
              <a:rPr lang="en-US" sz="3600" dirty="0">
                <a:cs typeface="Times New Roman" panose="02020603050405020304" pitchFamily="18" charset="0"/>
              </a:rPr>
              <a:t>3rd </a:t>
            </a:r>
            <a:r>
              <a:rPr lang="en-US" sz="3600" dirty="0" smtClean="0">
                <a:cs typeface="Times New Roman" panose="02020603050405020304" pitchFamily="18" charset="0"/>
              </a:rPr>
              <a:t>cohort of six </a:t>
            </a:r>
            <a:r>
              <a:rPr lang="en-US" sz="3600" dirty="0">
                <a:cs typeface="Times New Roman" panose="02020603050405020304" pitchFamily="18" charset="0"/>
              </a:rPr>
              <a:t>fellows </a:t>
            </a:r>
            <a:r>
              <a:rPr lang="en-US" sz="3600" dirty="0" smtClean="0">
                <a:cs typeface="Times New Roman" panose="02020603050405020304" pitchFamily="18" charset="0"/>
              </a:rPr>
              <a:t>selected</a:t>
            </a:r>
            <a:r>
              <a:rPr lang="en-US" sz="4000" dirty="0" smtClean="0">
                <a:cs typeface="Times New Roman" panose="02020603050405020304" pitchFamily="18" charset="0"/>
              </a:rPr>
              <a:t> </a:t>
            </a:r>
          </a:p>
          <a:p>
            <a:pPr marL="1085850" lvl="1" indent="-571500">
              <a:buFont typeface="Arial" panose="020B0604020202020204" pitchFamily="34" charset="0"/>
              <a:buChar char="•"/>
            </a:pPr>
            <a:endParaRPr lang="en-US" sz="4000" dirty="0" smtClean="0">
              <a:cs typeface="Times New Roman" panose="02020603050405020304" pitchFamily="18" charset="0"/>
            </a:endParaRPr>
          </a:p>
          <a:p>
            <a:r>
              <a:rPr lang="en-US" sz="5000" dirty="0" smtClean="0">
                <a:cs typeface="Times New Roman" panose="02020603050405020304" pitchFamily="18" charset="0"/>
              </a:rPr>
              <a:t>The Paralysis Resource Center had its first ever Reeve Summit</a:t>
            </a:r>
          </a:p>
          <a:p>
            <a:pPr marL="0" indent="0">
              <a:buNone/>
            </a:pPr>
            <a:endParaRPr lang="en-US" sz="5000" dirty="0" smtClean="0">
              <a:cs typeface="Times New Roman" panose="02020603050405020304" pitchFamily="18" charset="0"/>
            </a:endParaRPr>
          </a:p>
          <a:p>
            <a:r>
              <a:rPr lang="en-US" sz="5000" dirty="0" smtClean="0">
                <a:cs typeface="Times New Roman" panose="02020603050405020304" pitchFamily="18" charset="0"/>
              </a:rPr>
              <a:t>In 2018, </a:t>
            </a:r>
            <a:r>
              <a:rPr lang="en-US" sz="5000" dirty="0">
                <a:cs typeface="Times New Roman" panose="02020603050405020304" pitchFamily="18" charset="0"/>
              </a:rPr>
              <a:t>CILs provided more than 834,000 </a:t>
            </a:r>
            <a:r>
              <a:rPr lang="en-US" sz="5000" dirty="0" smtClean="0">
                <a:cs typeface="Times New Roman" panose="02020603050405020304" pitchFamily="18" charset="0"/>
              </a:rPr>
              <a:t>instances of core services, which include:</a:t>
            </a:r>
          </a:p>
          <a:p>
            <a:pPr lvl="1"/>
            <a:r>
              <a:rPr lang="en-US" sz="4600" dirty="0" smtClean="0">
                <a:cs typeface="Times New Roman" panose="02020603050405020304" pitchFamily="18" charset="0"/>
              </a:rPr>
              <a:t>Information </a:t>
            </a:r>
            <a:r>
              <a:rPr lang="en-US" sz="4600" dirty="0">
                <a:cs typeface="Times New Roman" panose="02020603050405020304" pitchFamily="18" charset="0"/>
              </a:rPr>
              <a:t>and referral </a:t>
            </a:r>
            <a:r>
              <a:rPr lang="en-US" sz="4600" dirty="0" smtClean="0">
                <a:cs typeface="Times New Roman" panose="02020603050405020304" pitchFamily="18" charset="0"/>
              </a:rPr>
              <a:t>services</a:t>
            </a:r>
          </a:p>
          <a:p>
            <a:pPr lvl="1"/>
            <a:r>
              <a:rPr lang="en-US" sz="5000" dirty="0" smtClean="0">
                <a:cs typeface="Times New Roman" panose="02020603050405020304" pitchFamily="18" charset="0"/>
              </a:rPr>
              <a:t>Independent </a:t>
            </a:r>
            <a:r>
              <a:rPr lang="en-US" sz="5000" dirty="0">
                <a:cs typeface="Times New Roman" panose="02020603050405020304" pitchFamily="18" charset="0"/>
              </a:rPr>
              <a:t>living skills </a:t>
            </a:r>
            <a:r>
              <a:rPr lang="en-US" sz="5000" dirty="0" smtClean="0">
                <a:cs typeface="Times New Roman" panose="02020603050405020304" pitchFamily="18" charset="0"/>
              </a:rPr>
              <a:t>training</a:t>
            </a:r>
          </a:p>
          <a:p>
            <a:pPr lvl="1"/>
            <a:r>
              <a:rPr lang="en-US" sz="5000" dirty="0" smtClean="0">
                <a:cs typeface="Times New Roman" panose="02020603050405020304" pitchFamily="18" charset="0"/>
              </a:rPr>
              <a:t>Peer counseling</a:t>
            </a:r>
          </a:p>
          <a:p>
            <a:pPr lvl="1"/>
            <a:r>
              <a:rPr lang="en-US" sz="5000" dirty="0" smtClean="0">
                <a:cs typeface="Times New Roman" panose="02020603050405020304" pitchFamily="18" charset="0"/>
              </a:rPr>
              <a:t>Individual </a:t>
            </a:r>
            <a:r>
              <a:rPr lang="en-US" sz="5000" dirty="0">
                <a:cs typeface="Times New Roman" panose="02020603050405020304" pitchFamily="18" charset="0"/>
              </a:rPr>
              <a:t>and systems </a:t>
            </a:r>
            <a:r>
              <a:rPr lang="en-US" sz="5000" dirty="0" smtClean="0">
                <a:cs typeface="Times New Roman" panose="02020603050405020304" pitchFamily="18" charset="0"/>
              </a:rPr>
              <a:t>advocacy</a:t>
            </a:r>
          </a:p>
          <a:p>
            <a:pPr lvl="1"/>
            <a:r>
              <a:rPr lang="en-US" sz="5000" dirty="0" smtClean="0">
                <a:cs typeface="Times New Roman" panose="02020603050405020304" pitchFamily="18" charset="0"/>
              </a:rPr>
              <a:t>Services </a:t>
            </a:r>
            <a:r>
              <a:rPr lang="en-US" sz="5000" dirty="0">
                <a:cs typeface="Times New Roman" panose="02020603050405020304" pitchFamily="18" charset="0"/>
              </a:rPr>
              <a:t>that facilitate the transition from institutions to community living, diversion from institutions to community living, and transition of youth from secondary education to post-secondary life.  </a:t>
            </a:r>
            <a:endParaRPr lang="en-US" sz="3800" dirty="0" smtClean="0"/>
          </a:p>
          <a:p>
            <a:pPr lvl="1"/>
            <a:endParaRPr lang="en-US" dirty="0" smtClean="0"/>
          </a:p>
          <a:p>
            <a:pPr lvl="1"/>
            <a:endParaRPr lang="en-US" dirty="0" smtClean="0"/>
          </a:p>
        </p:txBody>
      </p:sp>
      <p:sp>
        <p:nvSpPr>
          <p:cNvPr id="4" name="Slide Number Placeholder 3"/>
          <p:cNvSpPr>
            <a:spLocks noGrp="1"/>
          </p:cNvSpPr>
          <p:nvPr>
            <p:ph type="sldNum" sz="quarter" idx="12"/>
          </p:nvPr>
        </p:nvSpPr>
        <p:spPr/>
        <p:txBody>
          <a:bodyPr/>
          <a:lstStyle/>
          <a:p>
            <a:fld id="{7AA28999-D008-419E-9628-EE1C64F81F4C}" type="slidenum">
              <a:rPr lang="en-US" smtClean="0"/>
              <a:pPr/>
              <a:t>17</a:t>
            </a:fld>
            <a:endParaRPr lang="en-US" dirty="0"/>
          </a:p>
        </p:txBody>
      </p:sp>
    </p:spTree>
    <p:extLst>
      <p:ext uri="{BB962C8B-B14F-4D97-AF65-F5344CB8AC3E}">
        <p14:creationId xmlns:p14="http://schemas.microsoft.com/office/powerpoint/2010/main" val="14304100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8752"/>
            <a:ext cx="8991600" cy="1143000"/>
          </a:xfrm>
        </p:spPr>
        <p:txBody>
          <a:bodyPr>
            <a:normAutofit fontScale="90000"/>
          </a:bodyPr>
          <a:lstStyle/>
          <a:p>
            <a:pPr algn="l"/>
            <a:r>
              <a:rPr lang="en-US" dirty="0" smtClean="0"/>
              <a:t>AoD </a:t>
            </a:r>
            <a:r>
              <a:rPr lang="en-US" dirty="0"/>
              <a:t>Programs Empowering Individuals, Families, </a:t>
            </a:r>
            <a:r>
              <a:rPr lang="en-US" dirty="0" smtClean="0"/>
              <a:t>&amp; Communities</a:t>
            </a:r>
            <a:endParaRPr lang="en-US" dirty="0"/>
          </a:p>
        </p:txBody>
      </p:sp>
      <p:sp>
        <p:nvSpPr>
          <p:cNvPr id="3" name="Content Placeholder 2"/>
          <p:cNvSpPr>
            <a:spLocks noGrp="1"/>
          </p:cNvSpPr>
          <p:nvPr>
            <p:ph idx="1"/>
          </p:nvPr>
        </p:nvSpPr>
        <p:spPr/>
        <p:txBody>
          <a:bodyPr>
            <a:normAutofit fontScale="47500" lnSpcReduction="20000"/>
          </a:bodyPr>
          <a:lstStyle/>
          <a:p>
            <a:r>
              <a:rPr lang="en-US" sz="3400" dirty="0" smtClean="0"/>
              <a:t>Disability Rights Wisconsin represented </a:t>
            </a:r>
            <a:r>
              <a:rPr lang="en-US" sz="3400" dirty="0"/>
              <a:t>a seven-year-old boy with microcephaly in a hearing to overturn Medicaid’s decision to approve physical therapy only once per week, rather than the twice weekly sessions requested by his provider. This was the tenth appeal by the boy’s parents of a speech or physical therapy denial since their son had turned 3 years old.  DRW had provided self-advocacy support to the parents in the past and they had prevailed in all but the first of their appeals. But this time Medicaid overwhelmed them with documentation and brought two therapists to the </a:t>
            </a:r>
            <a:r>
              <a:rPr lang="en-US" sz="3400" dirty="0" smtClean="0"/>
              <a:t>hearing.  </a:t>
            </a:r>
            <a:r>
              <a:rPr lang="en-US" sz="3400" dirty="0"/>
              <a:t>DRW prepared the parents and physical therapist for the hearing and appeared on their behalf.  The </a:t>
            </a:r>
            <a:r>
              <a:rPr lang="en-US" sz="3400" dirty="0" smtClean="0"/>
              <a:t>judge again </a:t>
            </a:r>
            <a:r>
              <a:rPr lang="en-US" sz="3400" dirty="0"/>
              <a:t>ruled in favor of the child, rejecting completely the duplicative and redundant arguments proffered by Medicaid that the services were not medically necessary</a:t>
            </a:r>
            <a:r>
              <a:rPr lang="en-US" sz="3400" dirty="0" smtClean="0"/>
              <a:t>.</a:t>
            </a:r>
          </a:p>
          <a:p>
            <a:endParaRPr lang="en-US" sz="3400" dirty="0"/>
          </a:p>
          <a:p>
            <a:r>
              <a:rPr lang="en-US" sz="3400" dirty="0" smtClean="0"/>
              <a:t>The </a:t>
            </a:r>
            <a:r>
              <a:rPr lang="en-US" sz="3400" dirty="0"/>
              <a:t>GA P&amp;A attended three separate "Crisis System Listening Tours" in Georgia to support advocates and families/caregivers to their express concerns and personal stories to the Department of Behavioral Health and Developmental Disabilities (DBHDD) regarding ongoing issues with the Department's Crisis Line, GCAL (Georgia Crisis Access Line), in response to people with </a:t>
            </a:r>
            <a:r>
              <a:rPr lang="en-US" sz="3400" dirty="0" smtClean="0"/>
              <a:t>I/DD.</a:t>
            </a:r>
            <a:endParaRPr lang="en-US" sz="3400" dirty="0"/>
          </a:p>
          <a:p>
            <a:endParaRPr lang="en-US" dirty="0" smtClean="0"/>
          </a:p>
          <a:p>
            <a:endParaRPr lang="en-US" dirty="0" smtClean="0"/>
          </a:p>
          <a:p>
            <a:pPr lvl="1"/>
            <a:endParaRPr lang="en-US" dirty="0" smtClean="0"/>
          </a:p>
          <a:p>
            <a:pPr lvl="1"/>
            <a:endParaRPr lang="en-US" dirty="0" smtClean="0"/>
          </a:p>
        </p:txBody>
      </p:sp>
      <p:sp>
        <p:nvSpPr>
          <p:cNvPr id="4" name="Slide Number Placeholder 3"/>
          <p:cNvSpPr>
            <a:spLocks noGrp="1"/>
          </p:cNvSpPr>
          <p:nvPr>
            <p:ph type="sldNum" sz="quarter" idx="12"/>
          </p:nvPr>
        </p:nvSpPr>
        <p:spPr/>
        <p:txBody>
          <a:bodyPr/>
          <a:lstStyle/>
          <a:p>
            <a:fld id="{7AA28999-D008-419E-9628-EE1C64F81F4C}" type="slidenum">
              <a:rPr lang="en-US" smtClean="0"/>
              <a:pPr/>
              <a:t>18</a:t>
            </a:fld>
            <a:endParaRPr lang="en-US" dirty="0"/>
          </a:p>
        </p:txBody>
      </p:sp>
    </p:spTree>
    <p:extLst>
      <p:ext uri="{BB962C8B-B14F-4D97-AF65-F5344CB8AC3E}">
        <p14:creationId xmlns:p14="http://schemas.microsoft.com/office/powerpoint/2010/main" val="42397479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8752"/>
            <a:ext cx="8991600" cy="1143000"/>
          </a:xfrm>
        </p:spPr>
        <p:txBody>
          <a:bodyPr>
            <a:normAutofit fontScale="90000"/>
          </a:bodyPr>
          <a:lstStyle/>
          <a:p>
            <a:pPr algn="l"/>
            <a:r>
              <a:rPr lang="en-US" dirty="0" smtClean="0"/>
              <a:t>Empowering </a:t>
            </a:r>
            <a:r>
              <a:rPr lang="en-US" dirty="0"/>
              <a:t>Individuals, Families, </a:t>
            </a:r>
            <a:r>
              <a:rPr lang="en-US" dirty="0" smtClean="0"/>
              <a:t>&amp; Communities - Collaboration</a:t>
            </a:r>
            <a:endParaRPr lang="en-US" dirty="0"/>
          </a:p>
        </p:txBody>
      </p:sp>
      <p:sp>
        <p:nvSpPr>
          <p:cNvPr id="3" name="Content Placeholder 2"/>
          <p:cNvSpPr>
            <a:spLocks noGrp="1"/>
          </p:cNvSpPr>
          <p:nvPr>
            <p:ph idx="1"/>
          </p:nvPr>
        </p:nvSpPr>
        <p:spPr/>
        <p:txBody>
          <a:bodyPr>
            <a:normAutofit fontScale="85000" lnSpcReduction="20000"/>
          </a:bodyPr>
          <a:lstStyle/>
          <a:p>
            <a:r>
              <a:rPr lang="en-US" sz="2800" b="1" dirty="0" smtClean="0"/>
              <a:t>DD Network</a:t>
            </a:r>
            <a:r>
              <a:rPr lang="en-US" sz="2800" dirty="0" smtClean="0"/>
              <a:t> </a:t>
            </a:r>
            <a:r>
              <a:rPr lang="en-US" sz="2800" dirty="0"/>
              <a:t>– Advocacy around Supported Decision Making, Guardianship, voting </a:t>
            </a:r>
            <a:r>
              <a:rPr lang="en-US" sz="2800" dirty="0" smtClean="0"/>
              <a:t>access</a:t>
            </a:r>
          </a:p>
          <a:p>
            <a:endParaRPr lang="en-US" sz="2800" dirty="0"/>
          </a:p>
          <a:p>
            <a:r>
              <a:rPr lang="en-US" sz="2800" b="1" dirty="0" smtClean="0"/>
              <a:t>Federal </a:t>
            </a:r>
            <a:r>
              <a:rPr lang="en-US" sz="2800" dirty="0" smtClean="0"/>
              <a:t>– </a:t>
            </a:r>
          </a:p>
          <a:p>
            <a:pPr lvl="1"/>
            <a:r>
              <a:rPr lang="en-US" sz="2400" dirty="0" smtClean="0"/>
              <a:t>ACL </a:t>
            </a:r>
            <a:r>
              <a:rPr lang="en-US" sz="2400" dirty="0"/>
              <a:t>is part of the Coordinating Council on Access and Mobility (</a:t>
            </a:r>
            <a:r>
              <a:rPr lang="en-US" sz="2400" dirty="0" smtClean="0"/>
              <a:t>CCAM) and the Interagency Autism Coordinating Committee (NIH)</a:t>
            </a:r>
          </a:p>
          <a:p>
            <a:pPr lvl="1"/>
            <a:r>
              <a:rPr lang="en-US" sz="2400" dirty="0" smtClean="0"/>
              <a:t>ACL collaborates on the HCBS settings rule with CMS – DEHPG)</a:t>
            </a:r>
          </a:p>
          <a:p>
            <a:pPr lvl="1"/>
            <a:r>
              <a:rPr lang="en-US" sz="2400" dirty="0" smtClean="0"/>
              <a:t>ACL is a member of the ASPE Leadership Council for the PCOR Trust Fund</a:t>
            </a:r>
          </a:p>
          <a:p>
            <a:pPr lvl="1"/>
            <a:r>
              <a:rPr lang="en-US" sz="2400" dirty="0" smtClean="0"/>
              <a:t>ACL continues to partner with ACF</a:t>
            </a:r>
          </a:p>
          <a:p>
            <a:pPr marL="0" indent="0">
              <a:buNone/>
            </a:pPr>
            <a:endParaRPr lang="en-US" sz="2800" b="1" dirty="0" smtClean="0"/>
          </a:p>
          <a:p>
            <a:pPr lvl="1"/>
            <a:endParaRPr lang="en-US" dirty="0" smtClean="0"/>
          </a:p>
          <a:p>
            <a:pPr lvl="1"/>
            <a:endParaRPr lang="en-US" dirty="0" smtClean="0"/>
          </a:p>
        </p:txBody>
      </p:sp>
      <p:sp>
        <p:nvSpPr>
          <p:cNvPr id="4" name="Slide Number Placeholder 3"/>
          <p:cNvSpPr>
            <a:spLocks noGrp="1"/>
          </p:cNvSpPr>
          <p:nvPr>
            <p:ph type="sldNum" sz="quarter" idx="12"/>
          </p:nvPr>
        </p:nvSpPr>
        <p:spPr/>
        <p:txBody>
          <a:bodyPr/>
          <a:lstStyle/>
          <a:p>
            <a:fld id="{7AA28999-D008-419E-9628-EE1C64F81F4C}" type="slidenum">
              <a:rPr lang="en-US" smtClean="0"/>
              <a:pPr/>
              <a:t>19</a:t>
            </a:fld>
            <a:endParaRPr lang="en-US" dirty="0"/>
          </a:p>
        </p:txBody>
      </p:sp>
    </p:spTree>
    <p:extLst>
      <p:ext uri="{BB962C8B-B14F-4D97-AF65-F5344CB8AC3E}">
        <p14:creationId xmlns:p14="http://schemas.microsoft.com/office/powerpoint/2010/main" val="42205878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p:txBody>
          <a:bodyPr/>
          <a:lstStyle/>
          <a:p>
            <a:endParaRPr lang="en-US"/>
          </a:p>
        </p:txBody>
      </p:sp>
      <p:sp>
        <p:nvSpPr>
          <p:cNvPr id="7" name="Title 6"/>
          <p:cNvSpPr>
            <a:spLocks noGrp="1"/>
          </p:cNvSpPr>
          <p:nvPr>
            <p:ph type="title"/>
          </p:nvPr>
        </p:nvSpPr>
        <p:spPr/>
        <p:txBody>
          <a:bodyPr/>
          <a:lstStyle/>
          <a:p>
            <a:r>
              <a:rPr lang="en-US" dirty="0" smtClean="0"/>
              <a:t>AoD priorities </a:t>
            </a:r>
            <a:endParaRPr lang="en-US" dirty="0"/>
          </a:p>
        </p:txBody>
      </p:sp>
    </p:spTree>
    <p:extLst>
      <p:ext uri="{BB962C8B-B14F-4D97-AF65-F5344CB8AC3E}">
        <p14:creationId xmlns:p14="http://schemas.microsoft.com/office/powerpoint/2010/main" val="16461084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8752"/>
            <a:ext cx="8991600" cy="1143000"/>
          </a:xfrm>
        </p:spPr>
        <p:txBody>
          <a:bodyPr>
            <a:normAutofit/>
          </a:bodyPr>
          <a:lstStyle/>
          <a:p>
            <a:pPr algn="l"/>
            <a:r>
              <a:rPr lang="en-US" dirty="0" smtClean="0"/>
              <a:t>Operational Excellence </a:t>
            </a:r>
            <a:endParaRPr lang="en-US" dirty="0"/>
          </a:p>
        </p:txBody>
      </p:sp>
      <p:sp>
        <p:nvSpPr>
          <p:cNvPr id="3" name="Content Placeholder 2"/>
          <p:cNvSpPr>
            <a:spLocks noGrp="1"/>
          </p:cNvSpPr>
          <p:nvPr>
            <p:ph idx="1"/>
          </p:nvPr>
        </p:nvSpPr>
        <p:spPr/>
        <p:txBody>
          <a:bodyPr>
            <a:normAutofit/>
          </a:bodyPr>
          <a:lstStyle/>
          <a:p>
            <a:r>
              <a:rPr lang="en-US" dirty="0" smtClean="0"/>
              <a:t>DD Act Team </a:t>
            </a:r>
          </a:p>
          <a:p>
            <a:r>
              <a:rPr lang="en-US" dirty="0" smtClean="0"/>
              <a:t>IL Monitoring – (COMP)</a:t>
            </a:r>
          </a:p>
          <a:p>
            <a:r>
              <a:rPr lang="en-US" dirty="0" smtClean="0"/>
              <a:t>DD Monitoring – Quality Review System (QRS)</a:t>
            </a:r>
          </a:p>
          <a:p>
            <a:endParaRPr lang="en-US" dirty="0" smtClean="0"/>
          </a:p>
          <a:p>
            <a:endParaRPr lang="en-US" dirty="0" smtClean="0"/>
          </a:p>
          <a:p>
            <a:pPr lvl="1"/>
            <a:endParaRPr lang="en-US" dirty="0" smtClean="0"/>
          </a:p>
          <a:p>
            <a:pPr lvl="1"/>
            <a:endParaRPr lang="en-US" dirty="0" smtClean="0"/>
          </a:p>
        </p:txBody>
      </p:sp>
      <p:sp>
        <p:nvSpPr>
          <p:cNvPr id="4" name="Slide Number Placeholder 3"/>
          <p:cNvSpPr>
            <a:spLocks noGrp="1"/>
          </p:cNvSpPr>
          <p:nvPr>
            <p:ph type="sldNum" sz="quarter" idx="12"/>
          </p:nvPr>
        </p:nvSpPr>
        <p:spPr/>
        <p:txBody>
          <a:bodyPr/>
          <a:lstStyle/>
          <a:p>
            <a:fld id="{7AA28999-D008-419E-9628-EE1C64F81F4C}" type="slidenum">
              <a:rPr lang="en-US" smtClean="0"/>
              <a:pPr/>
              <a:t>20</a:t>
            </a:fld>
            <a:endParaRPr lang="en-US" dirty="0"/>
          </a:p>
        </p:txBody>
      </p:sp>
    </p:spTree>
    <p:extLst>
      <p:ext uri="{BB962C8B-B14F-4D97-AF65-F5344CB8AC3E}">
        <p14:creationId xmlns:p14="http://schemas.microsoft.com/office/powerpoint/2010/main" val="13849321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p:txBody>
          <a:bodyPr/>
          <a:lstStyle/>
          <a:p>
            <a:endParaRPr lang="en-US" dirty="0"/>
          </a:p>
        </p:txBody>
      </p:sp>
      <p:sp>
        <p:nvSpPr>
          <p:cNvPr id="5" name="Title 4"/>
          <p:cNvSpPr>
            <a:spLocks noGrp="1"/>
          </p:cNvSpPr>
          <p:nvPr>
            <p:ph type="title"/>
          </p:nvPr>
        </p:nvSpPr>
        <p:spPr/>
        <p:txBody>
          <a:bodyPr/>
          <a:lstStyle/>
          <a:p>
            <a:r>
              <a:rPr lang="en-US" dirty="0" smtClean="0"/>
              <a:t>Organizational updates</a:t>
            </a:r>
            <a:endParaRPr lang="en-US" dirty="0"/>
          </a:p>
        </p:txBody>
      </p:sp>
      <p:sp>
        <p:nvSpPr>
          <p:cNvPr id="4" name="Slide Number Placeholder 3"/>
          <p:cNvSpPr>
            <a:spLocks noGrp="1"/>
          </p:cNvSpPr>
          <p:nvPr>
            <p:ph type="sldNum" sz="quarter" idx="12"/>
          </p:nvPr>
        </p:nvSpPr>
        <p:spPr/>
        <p:txBody>
          <a:bodyPr/>
          <a:lstStyle/>
          <a:p>
            <a:fld id="{7AA28999-D008-419E-9628-EE1C64F81F4C}" type="slidenum">
              <a:rPr lang="en-US" smtClean="0"/>
              <a:pPr/>
              <a:t>21</a:t>
            </a:fld>
            <a:endParaRPr lang="en-US" dirty="0"/>
          </a:p>
        </p:txBody>
      </p:sp>
    </p:spTree>
    <p:extLst>
      <p:ext uri="{BB962C8B-B14F-4D97-AF65-F5344CB8AC3E}">
        <p14:creationId xmlns:p14="http://schemas.microsoft.com/office/powerpoint/2010/main" val="8833727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52" name="Line 116"/>
          <p:cNvSpPr>
            <a:spLocks noChangeShapeType="1"/>
          </p:cNvSpPr>
          <p:nvPr/>
        </p:nvSpPr>
        <p:spPr bwMode="auto">
          <a:xfrm flipH="1">
            <a:off x="4564382" y="1443988"/>
            <a:ext cx="7618" cy="4480560"/>
          </a:xfrm>
          <a:prstGeom prst="line">
            <a:avLst/>
          </a:prstGeom>
          <a:noFill/>
          <a:ln w="12700">
            <a:solidFill>
              <a:schemeClr val="tx1"/>
            </a:solidFill>
            <a:round/>
            <a:headEnd/>
            <a:tailEnd/>
          </a:ln>
          <a:effectLst/>
        </p:spPr>
        <p:txBody>
          <a:bodyPr/>
          <a:lstStyle/>
          <a:p>
            <a:endParaRPr lang="en-US"/>
          </a:p>
        </p:txBody>
      </p:sp>
      <p:sp>
        <p:nvSpPr>
          <p:cNvPr id="169" name="Rectangle 39"/>
          <p:cNvSpPr>
            <a:spLocks noChangeArrowheads="1"/>
          </p:cNvSpPr>
          <p:nvPr/>
        </p:nvSpPr>
        <p:spPr bwMode="auto">
          <a:xfrm>
            <a:off x="3657600" y="731520"/>
            <a:ext cx="1828800" cy="914400"/>
          </a:xfrm>
          <a:prstGeom prst="rect">
            <a:avLst/>
          </a:prstGeom>
          <a:noFill/>
          <a:ln w="9525">
            <a:solidFill>
              <a:schemeClr val="tx1"/>
            </a:solidFill>
            <a:miter lim="800000"/>
            <a:headEnd/>
            <a:tailEnd/>
          </a:ln>
          <a:effectLst/>
        </p:spPr>
        <p:txBody>
          <a:bodyPr wrap="none" anchor="ctr"/>
          <a:lstStyle/>
          <a:p>
            <a:endParaRPr lang="en-US"/>
          </a:p>
        </p:txBody>
      </p:sp>
      <p:sp>
        <p:nvSpPr>
          <p:cNvPr id="14343" name="Text Box 7"/>
          <p:cNvSpPr txBox="1">
            <a:spLocks noChangeArrowheads="1"/>
          </p:cNvSpPr>
          <p:nvPr/>
        </p:nvSpPr>
        <p:spPr bwMode="auto">
          <a:xfrm>
            <a:off x="73916" y="4172575"/>
            <a:ext cx="1007744" cy="457200"/>
          </a:xfrm>
          <a:prstGeom prst="rect">
            <a:avLst/>
          </a:prstGeom>
          <a:noFill/>
          <a:ln w="9525">
            <a:noFill/>
            <a:miter lim="800000"/>
            <a:headEnd/>
            <a:tailEnd/>
          </a:ln>
          <a:effectLst/>
        </p:spPr>
        <p:txBody>
          <a:bodyPr anchor="ctr" anchorCtr="1"/>
          <a:lstStyle/>
          <a:p>
            <a:pPr algn="ctr">
              <a:spcBef>
                <a:spcPts val="0"/>
              </a:spcBef>
            </a:pPr>
            <a:r>
              <a:rPr lang="en-US" sz="700" b="1" dirty="0" smtClean="0">
                <a:latin typeface="Constantia" pitchFamily="18" charset="0"/>
              </a:rPr>
              <a:t>Office of Nutrition and Health Promotion Programs </a:t>
            </a:r>
            <a:endParaRPr lang="en-US" sz="700" dirty="0" smtClean="0">
              <a:latin typeface="Constantia" pitchFamily="18" charset="0"/>
            </a:endParaRPr>
          </a:p>
        </p:txBody>
      </p:sp>
      <p:sp>
        <p:nvSpPr>
          <p:cNvPr id="14345" name="Text Box 9"/>
          <p:cNvSpPr txBox="1">
            <a:spLocks noChangeArrowheads="1"/>
          </p:cNvSpPr>
          <p:nvPr/>
        </p:nvSpPr>
        <p:spPr bwMode="auto">
          <a:xfrm>
            <a:off x="123825" y="3579495"/>
            <a:ext cx="914400" cy="457200"/>
          </a:xfrm>
          <a:prstGeom prst="rect">
            <a:avLst/>
          </a:prstGeom>
          <a:noFill/>
          <a:ln w="9525">
            <a:noFill/>
            <a:miter lim="800000"/>
            <a:headEnd/>
            <a:tailEnd/>
          </a:ln>
          <a:effectLst/>
        </p:spPr>
        <p:txBody>
          <a:bodyPr anchor="ctr" anchorCtr="1"/>
          <a:lstStyle/>
          <a:p>
            <a:pPr algn="ctr">
              <a:spcBef>
                <a:spcPts val="0"/>
              </a:spcBef>
            </a:pPr>
            <a:r>
              <a:rPr lang="en-US" sz="700" b="1" dirty="0"/>
              <a:t>Office of Supportive and Caregiver Services</a:t>
            </a:r>
          </a:p>
        </p:txBody>
      </p:sp>
      <p:sp>
        <p:nvSpPr>
          <p:cNvPr id="14340" name="Text Box 4"/>
          <p:cNvSpPr txBox="1">
            <a:spLocks noChangeArrowheads="1"/>
          </p:cNvSpPr>
          <p:nvPr/>
        </p:nvSpPr>
        <p:spPr bwMode="auto">
          <a:xfrm>
            <a:off x="255270" y="2683446"/>
            <a:ext cx="1737360" cy="731520"/>
          </a:xfrm>
          <a:prstGeom prst="rect">
            <a:avLst/>
          </a:prstGeom>
          <a:noFill/>
          <a:ln w="12700">
            <a:noFill/>
            <a:headEnd/>
            <a:tailEnd/>
          </a:ln>
        </p:spPr>
        <p:style>
          <a:lnRef idx="2">
            <a:schemeClr val="dk1"/>
          </a:lnRef>
          <a:fillRef idx="1">
            <a:schemeClr val="lt1"/>
          </a:fillRef>
          <a:effectRef idx="0">
            <a:schemeClr val="dk1"/>
          </a:effectRef>
          <a:fontRef idx="minor">
            <a:schemeClr val="dk1"/>
          </a:fontRef>
        </p:style>
        <p:txBody>
          <a:bodyPr anchor="ctr" anchorCtr="1"/>
          <a:lstStyle/>
          <a:p>
            <a:pPr>
              <a:spcAft>
                <a:spcPts val="400"/>
              </a:spcAft>
            </a:pPr>
            <a:r>
              <a:rPr lang="en-US" sz="750" b="1" dirty="0" smtClean="0">
                <a:latin typeface="Constantia" pitchFamily="18" charset="0"/>
                <a:cs typeface="Tahoma" pitchFamily="34" charset="0"/>
              </a:rPr>
              <a:t>Administration on Aging*</a:t>
            </a:r>
            <a:endParaRPr lang="en-US" sz="750" dirty="0">
              <a:latin typeface="Constantia" pitchFamily="18" charset="0"/>
              <a:cs typeface="Tahoma" pitchFamily="34" charset="0"/>
            </a:endParaRPr>
          </a:p>
        </p:txBody>
      </p:sp>
      <p:sp>
        <p:nvSpPr>
          <p:cNvPr id="97" name="Text Box 7"/>
          <p:cNvSpPr txBox="1">
            <a:spLocks noChangeArrowheads="1"/>
          </p:cNvSpPr>
          <p:nvPr/>
        </p:nvSpPr>
        <p:spPr bwMode="auto">
          <a:xfrm>
            <a:off x="5571365" y="1794510"/>
            <a:ext cx="741426" cy="457200"/>
          </a:xfrm>
          <a:prstGeom prst="rect">
            <a:avLst/>
          </a:prstGeom>
          <a:noFill/>
          <a:ln w="9525">
            <a:noFill/>
            <a:miter lim="800000"/>
            <a:headEnd/>
            <a:tailEnd/>
          </a:ln>
          <a:effectLst/>
        </p:spPr>
        <p:txBody>
          <a:bodyPr anchor="ctr" anchorCtr="1"/>
          <a:lstStyle/>
          <a:p>
            <a:pPr algn="ctr"/>
            <a:r>
              <a:rPr lang="en-US" sz="700" b="1" dirty="0"/>
              <a:t>Office </a:t>
            </a:r>
            <a:r>
              <a:rPr lang="en-US" sz="700" b="1" dirty="0" smtClean="0"/>
              <a:t>of Budget          and Finance</a:t>
            </a:r>
            <a:endParaRPr lang="en-US" sz="700" dirty="0"/>
          </a:p>
        </p:txBody>
      </p:sp>
      <p:sp>
        <p:nvSpPr>
          <p:cNvPr id="98" name="Text Box 9"/>
          <p:cNvSpPr txBox="1">
            <a:spLocks noChangeArrowheads="1"/>
          </p:cNvSpPr>
          <p:nvPr/>
        </p:nvSpPr>
        <p:spPr bwMode="auto">
          <a:xfrm>
            <a:off x="6406516" y="1804035"/>
            <a:ext cx="740664" cy="457200"/>
          </a:xfrm>
          <a:prstGeom prst="rect">
            <a:avLst/>
          </a:prstGeom>
          <a:noFill/>
          <a:ln w="9525">
            <a:noFill/>
            <a:miter lim="800000"/>
            <a:headEnd/>
            <a:tailEnd/>
          </a:ln>
          <a:effectLst/>
        </p:spPr>
        <p:txBody>
          <a:bodyPr anchor="ctr" anchorCtr="1"/>
          <a:lstStyle/>
          <a:p>
            <a:pPr algn="ctr"/>
            <a:r>
              <a:rPr lang="en-US" sz="700" b="1" dirty="0">
                <a:latin typeface="Constantia" pitchFamily="18" charset="0"/>
              </a:rPr>
              <a:t>Office </a:t>
            </a:r>
            <a:r>
              <a:rPr lang="en-US" sz="700" b="1" dirty="0" smtClean="0">
                <a:latin typeface="Constantia" pitchFamily="18" charset="0"/>
              </a:rPr>
              <a:t>of Grants  Management</a:t>
            </a:r>
            <a:endParaRPr lang="en-US" sz="700" dirty="0">
              <a:latin typeface="Constantia" pitchFamily="18" charset="0"/>
            </a:endParaRPr>
          </a:p>
        </p:txBody>
      </p:sp>
      <p:sp>
        <p:nvSpPr>
          <p:cNvPr id="99" name="Text Box 11"/>
          <p:cNvSpPr txBox="1">
            <a:spLocks noChangeArrowheads="1"/>
          </p:cNvSpPr>
          <p:nvPr/>
        </p:nvSpPr>
        <p:spPr bwMode="auto">
          <a:xfrm>
            <a:off x="8114538" y="1760220"/>
            <a:ext cx="740664" cy="457200"/>
          </a:xfrm>
          <a:prstGeom prst="rect">
            <a:avLst/>
          </a:prstGeom>
          <a:noFill/>
          <a:ln w="9525">
            <a:noFill/>
            <a:miter lim="800000"/>
            <a:headEnd/>
            <a:tailEnd/>
          </a:ln>
          <a:effectLst/>
        </p:spPr>
        <p:txBody>
          <a:bodyPr anchor="ctr" anchorCtr="1"/>
          <a:lstStyle/>
          <a:p>
            <a:pPr algn="ctr">
              <a:spcBef>
                <a:spcPts val="0"/>
              </a:spcBef>
            </a:pPr>
            <a:r>
              <a:rPr lang="en-US" sz="700" b="1" dirty="0">
                <a:latin typeface="Constantia" pitchFamily="18" charset="0"/>
              </a:rPr>
              <a:t>Office </a:t>
            </a:r>
            <a:r>
              <a:rPr lang="en-US" sz="700" b="1" dirty="0" smtClean="0">
                <a:latin typeface="Constantia" pitchFamily="18" charset="0"/>
              </a:rPr>
              <a:t>of Information       Resources Management</a:t>
            </a:r>
            <a:endParaRPr lang="en-US" sz="700" dirty="0">
              <a:latin typeface="Constantia" pitchFamily="18" charset="0"/>
            </a:endParaRPr>
          </a:p>
        </p:txBody>
      </p:sp>
      <p:sp>
        <p:nvSpPr>
          <p:cNvPr id="104" name="Text Box 49"/>
          <p:cNvSpPr txBox="1">
            <a:spLocks noChangeArrowheads="1"/>
          </p:cNvSpPr>
          <p:nvPr/>
        </p:nvSpPr>
        <p:spPr bwMode="auto">
          <a:xfrm>
            <a:off x="7303008" y="1793557"/>
            <a:ext cx="740664" cy="432435"/>
          </a:xfrm>
          <a:prstGeom prst="rect">
            <a:avLst/>
          </a:prstGeom>
          <a:noFill/>
          <a:ln w="9525">
            <a:noFill/>
            <a:miter lim="800000"/>
            <a:headEnd/>
            <a:tailEnd/>
          </a:ln>
          <a:effectLst/>
        </p:spPr>
        <p:txBody>
          <a:bodyPr anchor="ctr" anchorCtr="1"/>
          <a:lstStyle/>
          <a:p>
            <a:pPr algn="ctr"/>
            <a:r>
              <a:rPr lang="en-US" sz="700" b="1" dirty="0">
                <a:latin typeface="Constantia" pitchFamily="18" charset="0"/>
              </a:rPr>
              <a:t>Office of </a:t>
            </a:r>
            <a:r>
              <a:rPr lang="en-US" sz="700" b="1" dirty="0" smtClean="0">
                <a:latin typeface="Constantia" pitchFamily="18" charset="0"/>
              </a:rPr>
              <a:t>Admin. and Personnel</a:t>
            </a:r>
            <a:endParaRPr lang="en-US" sz="700" dirty="0">
              <a:latin typeface="Constantia" pitchFamily="18" charset="0"/>
            </a:endParaRPr>
          </a:p>
        </p:txBody>
      </p:sp>
      <p:sp>
        <p:nvSpPr>
          <p:cNvPr id="95" name="Rectangle 89"/>
          <p:cNvSpPr>
            <a:spLocks noChangeArrowheads="1"/>
          </p:cNvSpPr>
          <p:nvPr/>
        </p:nvSpPr>
        <p:spPr bwMode="auto">
          <a:xfrm>
            <a:off x="255270" y="2694876"/>
            <a:ext cx="1737360" cy="731520"/>
          </a:xfrm>
          <a:prstGeom prst="rect">
            <a:avLst/>
          </a:prstGeom>
          <a:noFill/>
          <a:ln w="9525">
            <a:solidFill>
              <a:schemeClr val="tx1"/>
            </a:solidFill>
            <a:miter lim="800000"/>
            <a:headEnd/>
            <a:tailEnd/>
          </a:ln>
          <a:effectLst/>
        </p:spPr>
        <p:txBody>
          <a:bodyPr wrap="none" anchor="ctr"/>
          <a:lstStyle/>
          <a:p>
            <a:endParaRPr lang="en-US"/>
          </a:p>
        </p:txBody>
      </p:sp>
      <p:sp>
        <p:nvSpPr>
          <p:cNvPr id="155" name="Text Box 7"/>
          <p:cNvSpPr txBox="1">
            <a:spLocks noChangeArrowheads="1"/>
          </p:cNvSpPr>
          <p:nvPr/>
        </p:nvSpPr>
        <p:spPr bwMode="auto">
          <a:xfrm>
            <a:off x="903921" y="1821180"/>
            <a:ext cx="914400" cy="457200"/>
          </a:xfrm>
          <a:prstGeom prst="rect">
            <a:avLst/>
          </a:prstGeom>
          <a:noFill/>
          <a:ln w="9525">
            <a:noFill/>
            <a:miter lim="800000"/>
            <a:headEnd/>
            <a:tailEnd/>
          </a:ln>
          <a:effectLst/>
        </p:spPr>
        <p:txBody>
          <a:bodyPr anchor="ctr" anchorCtr="1"/>
          <a:lstStyle/>
          <a:p>
            <a:pPr algn="ctr"/>
            <a:r>
              <a:rPr lang="en-US" sz="700" b="1" dirty="0" smtClean="0">
                <a:latin typeface="Constantia" pitchFamily="18" charset="0"/>
              </a:rPr>
              <a:t>Office of Policy Analysis and Development</a:t>
            </a:r>
          </a:p>
        </p:txBody>
      </p:sp>
      <p:sp>
        <p:nvSpPr>
          <p:cNvPr id="14350" name="Line 14"/>
          <p:cNvSpPr>
            <a:spLocks noChangeShapeType="1"/>
          </p:cNvSpPr>
          <p:nvPr/>
        </p:nvSpPr>
        <p:spPr bwMode="auto">
          <a:xfrm flipH="1">
            <a:off x="7981952" y="3432521"/>
            <a:ext cx="0" cy="320040"/>
          </a:xfrm>
          <a:prstGeom prst="line">
            <a:avLst/>
          </a:prstGeom>
          <a:noFill/>
          <a:ln w="12700">
            <a:solidFill>
              <a:schemeClr val="tx1"/>
            </a:solidFill>
            <a:round/>
            <a:headEnd/>
            <a:tailEnd/>
          </a:ln>
          <a:effectLst/>
        </p:spPr>
        <p:txBody>
          <a:bodyPr/>
          <a:lstStyle/>
          <a:p>
            <a:endParaRPr lang="en-US"/>
          </a:p>
        </p:txBody>
      </p:sp>
      <p:sp>
        <p:nvSpPr>
          <p:cNvPr id="14348" name="Rectangle 12"/>
          <p:cNvSpPr>
            <a:spLocks noChangeArrowheads="1"/>
          </p:cNvSpPr>
          <p:nvPr/>
        </p:nvSpPr>
        <p:spPr bwMode="auto">
          <a:xfrm>
            <a:off x="6406516" y="1784985"/>
            <a:ext cx="740664" cy="457200"/>
          </a:xfrm>
          <a:prstGeom prst="rect">
            <a:avLst/>
          </a:prstGeom>
          <a:noFill/>
          <a:ln w="9525">
            <a:solidFill>
              <a:schemeClr val="tx1"/>
            </a:solidFill>
            <a:miter lim="800000"/>
            <a:headEnd/>
            <a:tailEnd/>
          </a:ln>
          <a:effectLst/>
        </p:spPr>
        <p:txBody>
          <a:bodyPr wrap="none" anchor="ctr"/>
          <a:lstStyle/>
          <a:p>
            <a:endParaRPr lang="en-US"/>
          </a:p>
        </p:txBody>
      </p:sp>
      <p:sp>
        <p:nvSpPr>
          <p:cNvPr id="14346" name="Rectangle 10"/>
          <p:cNvSpPr>
            <a:spLocks noChangeArrowheads="1"/>
          </p:cNvSpPr>
          <p:nvPr/>
        </p:nvSpPr>
        <p:spPr bwMode="auto">
          <a:xfrm>
            <a:off x="5577840" y="1804035"/>
            <a:ext cx="741426" cy="457200"/>
          </a:xfrm>
          <a:prstGeom prst="rect">
            <a:avLst/>
          </a:prstGeom>
          <a:noFill/>
          <a:ln w="9525">
            <a:solidFill>
              <a:schemeClr val="tx1"/>
            </a:solidFill>
            <a:miter lim="800000"/>
            <a:headEnd/>
            <a:tailEnd/>
          </a:ln>
          <a:effectLst/>
        </p:spPr>
        <p:txBody>
          <a:bodyPr wrap="none" anchor="ctr"/>
          <a:lstStyle/>
          <a:p>
            <a:endParaRPr lang="en-US"/>
          </a:p>
        </p:txBody>
      </p:sp>
      <p:sp>
        <p:nvSpPr>
          <p:cNvPr id="14425" name="Rectangle 89"/>
          <p:cNvSpPr>
            <a:spLocks noChangeArrowheads="1"/>
          </p:cNvSpPr>
          <p:nvPr/>
        </p:nvSpPr>
        <p:spPr bwMode="auto">
          <a:xfrm>
            <a:off x="6492240" y="694982"/>
            <a:ext cx="1394460" cy="431214"/>
          </a:xfrm>
          <a:prstGeom prst="rect">
            <a:avLst/>
          </a:prstGeom>
          <a:noFill/>
          <a:ln w="9525">
            <a:solidFill>
              <a:schemeClr val="tx1"/>
            </a:solidFill>
            <a:miter lim="800000"/>
            <a:headEnd/>
            <a:tailEnd/>
          </a:ln>
          <a:effectLst/>
        </p:spPr>
        <p:txBody>
          <a:bodyPr wrap="none" anchor="ctr"/>
          <a:lstStyle/>
          <a:p>
            <a:endParaRPr lang="en-US"/>
          </a:p>
        </p:txBody>
      </p:sp>
      <p:sp>
        <p:nvSpPr>
          <p:cNvPr id="14352" name="Rectangle 16"/>
          <p:cNvSpPr>
            <a:spLocks noChangeArrowheads="1"/>
          </p:cNvSpPr>
          <p:nvPr/>
        </p:nvSpPr>
        <p:spPr bwMode="auto">
          <a:xfrm>
            <a:off x="3749040" y="914400"/>
            <a:ext cx="1645920" cy="822960"/>
          </a:xfrm>
          <a:prstGeom prst="rect">
            <a:avLst/>
          </a:prstGeom>
          <a:noFill/>
          <a:ln w="9525">
            <a:noFill/>
            <a:miter lim="800000"/>
            <a:headEnd/>
            <a:tailEnd/>
          </a:ln>
          <a:effectLst/>
        </p:spPr>
        <p:txBody>
          <a:bodyPr wrap="none" anchor="ctr"/>
          <a:lstStyle/>
          <a:p>
            <a:endParaRPr lang="en-US"/>
          </a:p>
        </p:txBody>
      </p:sp>
      <p:sp>
        <p:nvSpPr>
          <p:cNvPr id="14353" name="Text Box 17"/>
          <p:cNvSpPr txBox="1">
            <a:spLocks noChangeArrowheads="1"/>
          </p:cNvSpPr>
          <p:nvPr/>
        </p:nvSpPr>
        <p:spPr bwMode="auto">
          <a:xfrm>
            <a:off x="3657600" y="839569"/>
            <a:ext cx="1828800" cy="784830"/>
          </a:xfrm>
          <a:prstGeom prst="rect">
            <a:avLst/>
          </a:prstGeom>
          <a:noFill/>
          <a:ln w="12700">
            <a:noFill/>
            <a:headEnd/>
            <a:tailEnd/>
          </a:ln>
        </p:spPr>
        <p:style>
          <a:lnRef idx="2">
            <a:schemeClr val="dk1"/>
          </a:lnRef>
          <a:fillRef idx="1">
            <a:schemeClr val="lt1"/>
          </a:fillRef>
          <a:effectRef idx="0">
            <a:schemeClr val="dk1"/>
          </a:effectRef>
          <a:fontRef idx="minor">
            <a:schemeClr val="dk1"/>
          </a:fontRef>
        </p:style>
        <p:txBody>
          <a:bodyPr>
            <a:spAutoFit/>
          </a:bodyPr>
          <a:lstStyle/>
          <a:p>
            <a:pPr algn="ctr">
              <a:spcBef>
                <a:spcPts val="0"/>
              </a:spcBef>
            </a:pPr>
            <a:r>
              <a:rPr lang="en-US" b="1" dirty="0" smtClean="0">
                <a:latin typeface="Constantia" pitchFamily="18" charset="0"/>
              </a:rPr>
              <a:t>Administrator</a:t>
            </a:r>
          </a:p>
          <a:p>
            <a:pPr>
              <a:spcBef>
                <a:spcPts val="0"/>
              </a:spcBef>
            </a:pPr>
            <a:endParaRPr lang="en-US" sz="900" b="1" dirty="0" smtClean="0">
              <a:latin typeface="Constantia" pitchFamily="18" charset="0"/>
            </a:endParaRPr>
          </a:p>
          <a:p>
            <a:pPr algn="ctr">
              <a:spcBef>
                <a:spcPts val="0"/>
              </a:spcBef>
            </a:pPr>
            <a:r>
              <a:rPr lang="en-US" sz="900" b="1" dirty="0" smtClean="0">
                <a:latin typeface="Constantia" pitchFamily="18" charset="0"/>
              </a:rPr>
              <a:t>Principal Deputy Administrator</a:t>
            </a:r>
            <a:endParaRPr lang="en-US" sz="900" b="1" dirty="0">
              <a:latin typeface="Constantia" pitchFamily="18" charset="0"/>
            </a:endParaRPr>
          </a:p>
        </p:txBody>
      </p:sp>
      <p:sp>
        <p:nvSpPr>
          <p:cNvPr id="14355" name="Text Box 19"/>
          <p:cNvSpPr txBox="1">
            <a:spLocks noChangeArrowheads="1"/>
          </p:cNvSpPr>
          <p:nvPr/>
        </p:nvSpPr>
        <p:spPr bwMode="auto">
          <a:xfrm>
            <a:off x="0" y="228600"/>
            <a:ext cx="9144000" cy="338554"/>
          </a:xfrm>
          <a:prstGeom prst="rect">
            <a:avLst/>
          </a:prstGeom>
          <a:noFill/>
          <a:ln w="9525">
            <a:noFill/>
            <a:miter lim="800000"/>
            <a:headEnd/>
            <a:tailEnd/>
          </a:ln>
          <a:effectLst/>
        </p:spPr>
        <p:txBody>
          <a:bodyPr wrap="square">
            <a:spAutoFit/>
          </a:bodyPr>
          <a:lstStyle/>
          <a:p>
            <a:r>
              <a:rPr lang="en-US" sz="1600" b="1" dirty="0"/>
              <a:t>ADMINISTRATION </a:t>
            </a:r>
            <a:r>
              <a:rPr lang="en-US" sz="1600" b="1" dirty="0" smtClean="0"/>
              <a:t>FOR COMMUNITY LIVING </a:t>
            </a:r>
            <a:r>
              <a:rPr lang="en-US" sz="1600" b="1" smtClean="0"/>
              <a:t>ORGANIZATIONAL CHART</a:t>
            </a:r>
            <a:endParaRPr lang="en-US" sz="1600" b="1" dirty="0"/>
          </a:p>
        </p:txBody>
      </p:sp>
      <p:sp>
        <p:nvSpPr>
          <p:cNvPr id="14375" name="Rectangle 39"/>
          <p:cNvSpPr>
            <a:spLocks noChangeArrowheads="1"/>
          </p:cNvSpPr>
          <p:nvPr/>
        </p:nvSpPr>
        <p:spPr bwMode="auto">
          <a:xfrm>
            <a:off x="1517142" y="681989"/>
            <a:ext cx="1371600" cy="457200"/>
          </a:xfrm>
          <a:prstGeom prst="rect">
            <a:avLst/>
          </a:prstGeom>
          <a:noFill/>
          <a:ln w="9525">
            <a:solidFill>
              <a:schemeClr val="tx1"/>
            </a:solidFill>
            <a:miter lim="800000"/>
            <a:headEnd/>
            <a:tailEnd/>
          </a:ln>
          <a:effectLst/>
        </p:spPr>
        <p:txBody>
          <a:bodyPr wrap="none" anchor="ctr"/>
          <a:lstStyle/>
          <a:p>
            <a:endParaRPr lang="en-US"/>
          </a:p>
        </p:txBody>
      </p:sp>
      <p:grpSp>
        <p:nvGrpSpPr>
          <p:cNvPr id="4" name="Group 3"/>
          <p:cNvGrpSpPr/>
          <p:nvPr/>
        </p:nvGrpSpPr>
        <p:grpSpPr>
          <a:xfrm>
            <a:off x="5838828" y="3573898"/>
            <a:ext cx="942976" cy="457200"/>
            <a:chOff x="5829300" y="3592950"/>
            <a:chExt cx="942976" cy="457200"/>
          </a:xfrm>
        </p:grpSpPr>
        <p:sp>
          <p:nvSpPr>
            <p:cNvPr id="158" name="Rectangle 13"/>
            <p:cNvSpPr>
              <a:spLocks noChangeArrowheads="1"/>
            </p:cNvSpPr>
            <p:nvPr/>
          </p:nvSpPr>
          <p:spPr bwMode="auto">
            <a:xfrm>
              <a:off x="5857876" y="3592950"/>
              <a:ext cx="914400" cy="457200"/>
            </a:xfrm>
            <a:prstGeom prst="rect">
              <a:avLst/>
            </a:prstGeom>
            <a:noFill/>
            <a:ln w="9525">
              <a:solidFill>
                <a:schemeClr val="tx1"/>
              </a:solidFill>
              <a:miter lim="800000"/>
              <a:headEnd/>
              <a:tailEnd/>
            </a:ln>
            <a:effectLst/>
          </p:spPr>
          <p:txBody>
            <a:bodyPr wrap="none" anchor="ctr"/>
            <a:lstStyle/>
            <a:p>
              <a:endParaRPr lang="en-US"/>
            </a:p>
          </p:txBody>
        </p:sp>
        <p:sp>
          <p:nvSpPr>
            <p:cNvPr id="14376" name="Text Box 40"/>
            <p:cNvSpPr txBox="1">
              <a:spLocks noChangeArrowheads="1"/>
            </p:cNvSpPr>
            <p:nvPr/>
          </p:nvSpPr>
          <p:spPr bwMode="auto">
            <a:xfrm>
              <a:off x="5829300" y="3592950"/>
              <a:ext cx="914400" cy="457200"/>
            </a:xfrm>
            <a:prstGeom prst="rect">
              <a:avLst/>
            </a:prstGeom>
            <a:noFill/>
            <a:ln w="9525">
              <a:noFill/>
              <a:miter lim="800000"/>
              <a:headEnd/>
              <a:tailEnd/>
            </a:ln>
            <a:effectLst/>
          </p:spPr>
          <p:txBody>
            <a:bodyPr anchor="ctr" anchorCtr="1"/>
            <a:lstStyle/>
            <a:p>
              <a:pPr algn="ctr"/>
              <a:r>
                <a:rPr lang="en-US" sz="700" b="1" dirty="0">
                  <a:latin typeface="Constantia" pitchFamily="18" charset="0"/>
                </a:rPr>
                <a:t>Office of Independent Living Programs</a:t>
              </a:r>
            </a:p>
          </p:txBody>
        </p:sp>
      </p:grpSp>
      <p:sp>
        <p:nvSpPr>
          <p:cNvPr id="14384" name="Text Box 48"/>
          <p:cNvSpPr txBox="1">
            <a:spLocks noChangeArrowheads="1"/>
          </p:cNvSpPr>
          <p:nvPr/>
        </p:nvSpPr>
        <p:spPr bwMode="auto">
          <a:xfrm>
            <a:off x="4675985" y="3563948"/>
            <a:ext cx="1032918" cy="457200"/>
          </a:xfrm>
          <a:prstGeom prst="rect">
            <a:avLst/>
          </a:prstGeom>
          <a:noFill/>
          <a:ln w="9525">
            <a:noFill/>
            <a:miter lim="800000"/>
            <a:headEnd/>
            <a:tailEnd/>
          </a:ln>
          <a:effectLst/>
        </p:spPr>
        <p:txBody>
          <a:bodyPr anchor="ctr" anchorCtr="1"/>
          <a:lstStyle/>
          <a:p>
            <a:pPr algn="ctr"/>
            <a:r>
              <a:rPr lang="en-US" sz="700" b="1" dirty="0" smtClean="0">
                <a:latin typeface="Constantia" pitchFamily="18" charset="0"/>
              </a:rPr>
              <a:t>Office of Intellectual and Developmental Disability Programs</a:t>
            </a:r>
            <a:endParaRPr lang="en-US" sz="700" b="1" dirty="0">
              <a:latin typeface="Constantia" pitchFamily="18" charset="0"/>
            </a:endParaRPr>
          </a:p>
        </p:txBody>
      </p:sp>
      <p:sp>
        <p:nvSpPr>
          <p:cNvPr id="14460" name="Text Box 124"/>
          <p:cNvSpPr txBox="1">
            <a:spLocks noChangeArrowheads="1"/>
          </p:cNvSpPr>
          <p:nvPr/>
        </p:nvSpPr>
        <p:spPr bwMode="auto">
          <a:xfrm>
            <a:off x="1529334" y="681989"/>
            <a:ext cx="1371600" cy="457200"/>
          </a:xfrm>
          <a:prstGeom prst="rect">
            <a:avLst/>
          </a:prstGeom>
          <a:noFill/>
          <a:ln w="9525">
            <a:noFill/>
            <a:miter lim="800000"/>
            <a:headEnd/>
            <a:tailEnd/>
          </a:ln>
          <a:effectLst/>
        </p:spPr>
        <p:txBody>
          <a:bodyPr wrap="square" anchor="ctr">
            <a:spAutoFit/>
          </a:bodyPr>
          <a:lstStyle/>
          <a:p>
            <a:pPr>
              <a:spcBef>
                <a:spcPts val="0"/>
              </a:spcBef>
            </a:pPr>
            <a:r>
              <a:rPr lang="en-US" sz="750" b="1" dirty="0" smtClean="0">
                <a:latin typeface="Constantia" pitchFamily="18" charset="0"/>
              </a:rPr>
              <a:t>Office of External Affairs</a:t>
            </a:r>
            <a:endParaRPr lang="en-US" sz="750" dirty="0">
              <a:latin typeface="Constantia" pitchFamily="18" charset="0"/>
            </a:endParaRPr>
          </a:p>
        </p:txBody>
      </p:sp>
      <p:sp>
        <p:nvSpPr>
          <p:cNvPr id="92" name="Rectangle 12"/>
          <p:cNvSpPr>
            <a:spLocks noChangeArrowheads="1"/>
          </p:cNvSpPr>
          <p:nvPr/>
        </p:nvSpPr>
        <p:spPr bwMode="auto">
          <a:xfrm>
            <a:off x="114300" y="4172575"/>
            <a:ext cx="914400" cy="457200"/>
          </a:xfrm>
          <a:prstGeom prst="rect">
            <a:avLst/>
          </a:prstGeom>
          <a:noFill/>
          <a:ln w="9525">
            <a:solidFill>
              <a:schemeClr val="tx1"/>
            </a:solidFill>
            <a:miter lim="800000"/>
            <a:headEnd/>
            <a:tailEnd/>
          </a:ln>
          <a:effectLst/>
        </p:spPr>
        <p:txBody>
          <a:bodyPr wrap="none" anchor="ctr"/>
          <a:lstStyle/>
          <a:p>
            <a:endParaRPr lang="en-US"/>
          </a:p>
        </p:txBody>
      </p:sp>
      <p:sp>
        <p:nvSpPr>
          <p:cNvPr id="96" name="Text Box 4"/>
          <p:cNvSpPr txBox="1">
            <a:spLocks noChangeArrowheads="1"/>
          </p:cNvSpPr>
          <p:nvPr/>
        </p:nvSpPr>
        <p:spPr bwMode="auto">
          <a:xfrm>
            <a:off x="6492240" y="681989"/>
            <a:ext cx="1371600" cy="457200"/>
          </a:xfrm>
          <a:prstGeom prst="rect">
            <a:avLst/>
          </a:prstGeom>
          <a:noFill/>
          <a:ln w="12700">
            <a:noFill/>
            <a:headEnd/>
            <a:tailEnd/>
          </a:ln>
        </p:spPr>
        <p:style>
          <a:lnRef idx="2">
            <a:schemeClr val="dk1"/>
          </a:lnRef>
          <a:fillRef idx="1">
            <a:schemeClr val="lt1"/>
          </a:fillRef>
          <a:effectRef idx="0">
            <a:schemeClr val="dk1"/>
          </a:effectRef>
          <a:fontRef idx="minor">
            <a:schemeClr val="dk1"/>
          </a:fontRef>
        </p:style>
        <p:txBody>
          <a:bodyPr anchor="ctr" anchorCtr="1"/>
          <a:lstStyle/>
          <a:p>
            <a:pPr algn="ctr">
              <a:spcBef>
                <a:spcPts val="0"/>
              </a:spcBef>
            </a:pPr>
            <a:r>
              <a:rPr lang="en-US" sz="750" b="1" dirty="0" smtClean="0">
                <a:latin typeface="Constantia" pitchFamily="18" charset="0"/>
              </a:rPr>
              <a:t>Center for Management        and Budget </a:t>
            </a:r>
          </a:p>
        </p:txBody>
      </p:sp>
      <p:sp>
        <p:nvSpPr>
          <p:cNvPr id="100" name="Rectangle 13"/>
          <p:cNvSpPr>
            <a:spLocks noChangeArrowheads="1"/>
          </p:cNvSpPr>
          <p:nvPr/>
        </p:nvSpPr>
        <p:spPr bwMode="auto">
          <a:xfrm>
            <a:off x="114300" y="3581404"/>
            <a:ext cx="914400" cy="457200"/>
          </a:xfrm>
          <a:prstGeom prst="rect">
            <a:avLst/>
          </a:prstGeom>
          <a:noFill/>
          <a:ln w="9525">
            <a:solidFill>
              <a:schemeClr val="tx1"/>
            </a:solidFill>
            <a:miter lim="800000"/>
            <a:headEnd/>
            <a:tailEnd/>
          </a:ln>
          <a:effectLst/>
        </p:spPr>
        <p:txBody>
          <a:bodyPr wrap="none" anchor="ctr"/>
          <a:lstStyle/>
          <a:p>
            <a:endParaRPr lang="en-US"/>
          </a:p>
        </p:txBody>
      </p:sp>
      <p:sp>
        <p:nvSpPr>
          <p:cNvPr id="137" name="Line 130"/>
          <p:cNvSpPr>
            <a:spLocks noChangeShapeType="1"/>
          </p:cNvSpPr>
          <p:nvPr/>
        </p:nvSpPr>
        <p:spPr bwMode="auto">
          <a:xfrm>
            <a:off x="1142994" y="3429571"/>
            <a:ext cx="1530" cy="978408"/>
          </a:xfrm>
          <a:prstGeom prst="line">
            <a:avLst/>
          </a:prstGeom>
          <a:noFill/>
          <a:ln w="12700">
            <a:solidFill>
              <a:schemeClr val="tx1"/>
            </a:solidFill>
            <a:round/>
            <a:headEnd/>
            <a:tailEnd/>
          </a:ln>
          <a:effectLst/>
        </p:spPr>
        <p:txBody>
          <a:bodyPr/>
          <a:lstStyle/>
          <a:p>
            <a:endParaRPr lang="en-US"/>
          </a:p>
        </p:txBody>
      </p:sp>
      <p:sp>
        <p:nvSpPr>
          <p:cNvPr id="146" name="Rectangle 89"/>
          <p:cNvSpPr>
            <a:spLocks noChangeArrowheads="1"/>
          </p:cNvSpPr>
          <p:nvPr/>
        </p:nvSpPr>
        <p:spPr bwMode="auto">
          <a:xfrm>
            <a:off x="4893566" y="2676331"/>
            <a:ext cx="1745740" cy="731520"/>
          </a:xfrm>
          <a:prstGeom prst="rect">
            <a:avLst/>
          </a:prstGeom>
          <a:noFill/>
          <a:ln w="9525">
            <a:solidFill>
              <a:schemeClr val="tx1"/>
            </a:solidFill>
            <a:miter lim="800000"/>
            <a:headEnd/>
            <a:tailEnd/>
          </a:ln>
          <a:effectLst/>
        </p:spPr>
        <p:txBody>
          <a:bodyPr wrap="none" anchor="ctr"/>
          <a:lstStyle/>
          <a:p>
            <a:endParaRPr lang="en-US"/>
          </a:p>
        </p:txBody>
      </p:sp>
      <p:sp>
        <p:nvSpPr>
          <p:cNvPr id="147" name="Text Box 4"/>
          <p:cNvSpPr txBox="1">
            <a:spLocks noChangeArrowheads="1"/>
          </p:cNvSpPr>
          <p:nvPr/>
        </p:nvSpPr>
        <p:spPr bwMode="auto">
          <a:xfrm>
            <a:off x="4926330" y="2675825"/>
            <a:ext cx="1751075" cy="731520"/>
          </a:xfrm>
          <a:prstGeom prst="rect">
            <a:avLst/>
          </a:prstGeom>
          <a:noFill/>
          <a:ln w="12700">
            <a:noFill/>
            <a:headEnd/>
            <a:tailEnd/>
          </a:ln>
        </p:spPr>
        <p:style>
          <a:lnRef idx="2">
            <a:schemeClr val="dk1"/>
          </a:lnRef>
          <a:fillRef idx="1">
            <a:schemeClr val="lt1"/>
          </a:fillRef>
          <a:effectRef idx="0">
            <a:schemeClr val="dk1"/>
          </a:effectRef>
          <a:fontRef idx="minor">
            <a:schemeClr val="dk1"/>
          </a:fontRef>
        </p:style>
        <p:txBody>
          <a:bodyPr anchor="ctr" anchorCtr="1"/>
          <a:lstStyle/>
          <a:p>
            <a:pPr>
              <a:spcBef>
                <a:spcPts val="0"/>
              </a:spcBef>
            </a:pPr>
            <a:r>
              <a:rPr lang="en-US" sz="750" b="1" dirty="0" smtClean="0">
                <a:latin typeface="Constantia" pitchFamily="18" charset="0"/>
              </a:rPr>
              <a:t>Administration on Disabilities*</a:t>
            </a:r>
            <a:endParaRPr lang="en-US" sz="750" dirty="0">
              <a:latin typeface="Constantia" pitchFamily="18" charset="0"/>
            </a:endParaRPr>
          </a:p>
        </p:txBody>
      </p:sp>
      <p:sp>
        <p:nvSpPr>
          <p:cNvPr id="159" name="Text Box 49"/>
          <p:cNvSpPr txBox="1">
            <a:spLocks noChangeArrowheads="1"/>
          </p:cNvSpPr>
          <p:nvPr/>
        </p:nvSpPr>
        <p:spPr bwMode="auto">
          <a:xfrm>
            <a:off x="2569464" y="1821180"/>
            <a:ext cx="914400" cy="457200"/>
          </a:xfrm>
          <a:prstGeom prst="rect">
            <a:avLst/>
          </a:prstGeom>
          <a:noFill/>
          <a:ln w="9525">
            <a:noFill/>
            <a:miter lim="800000"/>
            <a:headEnd/>
            <a:tailEnd/>
          </a:ln>
          <a:effectLst/>
        </p:spPr>
        <p:txBody>
          <a:bodyPr anchor="ctr" anchorCtr="1"/>
          <a:lstStyle/>
          <a:p>
            <a:pPr algn="ctr">
              <a:spcBef>
                <a:spcPts val="0"/>
              </a:spcBef>
            </a:pPr>
            <a:r>
              <a:rPr lang="en-US" sz="700" b="1" dirty="0" smtClean="0">
                <a:latin typeface="Constantia" pitchFamily="18" charset="0"/>
              </a:rPr>
              <a:t>Office of Performance and Evaluation</a:t>
            </a:r>
          </a:p>
        </p:txBody>
      </p:sp>
      <p:sp>
        <p:nvSpPr>
          <p:cNvPr id="168" name="Line 130"/>
          <p:cNvSpPr>
            <a:spLocks noChangeShapeType="1"/>
          </p:cNvSpPr>
          <p:nvPr/>
        </p:nvSpPr>
        <p:spPr bwMode="auto">
          <a:xfrm>
            <a:off x="5764910" y="3406221"/>
            <a:ext cx="1525" cy="731520"/>
          </a:xfrm>
          <a:prstGeom prst="line">
            <a:avLst/>
          </a:prstGeom>
          <a:noFill/>
          <a:ln w="12700">
            <a:solidFill>
              <a:schemeClr val="tx1"/>
            </a:solidFill>
            <a:round/>
            <a:headEnd/>
            <a:tailEnd/>
          </a:ln>
          <a:effectLst/>
        </p:spPr>
        <p:txBody>
          <a:bodyPr/>
          <a:lstStyle/>
          <a:p>
            <a:endParaRPr lang="en-US"/>
          </a:p>
        </p:txBody>
      </p:sp>
      <p:sp>
        <p:nvSpPr>
          <p:cNvPr id="192" name="Rectangle 10"/>
          <p:cNvSpPr>
            <a:spLocks noChangeArrowheads="1"/>
          </p:cNvSpPr>
          <p:nvPr/>
        </p:nvSpPr>
        <p:spPr bwMode="auto">
          <a:xfrm>
            <a:off x="3484245" y="3578900"/>
            <a:ext cx="914400" cy="457200"/>
          </a:xfrm>
          <a:prstGeom prst="rect">
            <a:avLst/>
          </a:prstGeom>
          <a:noFill/>
          <a:ln w="9525">
            <a:solidFill>
              <a:schemeClr val="tx1"/>
            </a:solidFill>
            <a:miter lim="800000"/>
            <a:headEnd/>
            <a:tailEnd/>
          </a:ln>
          <a:effectLst/>
        </p:spPr>
        <p:txBody>
          <a:bodyPr wrap="none" anchor="ctr"/>
          <a:lstStyle/>
          <a:p>
            <a:endParaRPr lang="en-US" sz="700" dirty="0">
              <a:latin typeface="Constantia" pitchFamily="18" charset="0"/>
            </a:endParaRPr>
          </a:p>
        </p:txBody>
      </p:sp>
      <p:sp>
        <p:nvSpPr>
          <p:cNvPr id="194" name="Rectangle 89"/>
          <p:cNvSpPr>
            <a:spLocks noChangeArrowheads="1"/>
          </p:cNvSpPr>
          <p:nvPr/>
        </p:nvSpPr>
        <p:spPr bwMode="auto">
          <a:xfrm>
            <a:off x="2524887" y="2694876"/>
            <a:ext cx="1728216" cy="731520"/>
          </a:xfrm>
          <a:prstGeom prst="rect">
            <a:avLst/>
          </a:prstGeom>
          <a:noFill/>
          <a:ln w="9525">
            <a:solidFill>
              <a:schemeClr val="tx1"/>
            </a:solidFill>
            <a:miter lim="800000"/>
            <a:headEnd/>
            <a:tailEnd/>
          </a:ln>
          <a:effectLst/>
        </p:spPr>
        <p:txBody>
          <a:bodyPr wrap="none" anchor="ctr"/>
          <a:lstStyle/>
          <a:p>
            <a:endParaRPr lang="en-US"/>
          </a:p>
        </p:txBody>
      </p:sp>
      <p:sp>
        <p:nvSpPr>
          <p:cNvPr id="195" name="Text Box 4"/>
          <p:cNvSpPr txBox="1">
            <a:spLocks noChangeArrowheads="1"/>
          </p:cNvSpPr>
          <p:nvPr/>
        </p:nvSpPr>
        <p:spPr bwMode="auto">
          <a:xfrm>
            <a:off x="2540127" y="2686556"/>
            <a:ext cx="1712976" cy="731520"/>
          </a:xfrm>
          <a:prstGeom prst="rect">
            <a:avLst/>
          </a:prstGeom>
          <a:noFill/>
          <a:ln w="12700">
            <a:noFill/>
            <a:headEnd/>
            <a:tailEnd/>
          </a:ln>
        </p:spPr>
        <p:style>
          <a:lnRef idx="2">
            <a:schemeClr val="dk1"/>
          </a:lnRef>
          <a:fillRef idx="1">
            <a:schemeClr val="lt1"/>
          </a:fillRef>
          <a:effectRef idx="0">
            <a:schemeClr val="dk1"/>
          </a:effectRef>
          <a:fontRef idx="minor">
            <a:schemeClr val="dk1"/>
          </a:fontRef>
        </p:style>
        <p:txBody>
          <a:bodyPr anchor="ctr" anchorCtr="1"/>
          <a:lstStyle/>
          <a:p>
            <a:pPr algn="ctr">
              <a:spcBef>
                <a:spcPts val="0"/>
              </a:spcBef>
            </a:pPr>
            <a:r>
              <a:rPr lang="en-US" sz="750" b="1" dirty="0" smtClean="0">
                <a:solidFill>
                  <a:schemeClr val="tx1"/>
                </a:solidFill>
                <a:latin typeface="Constantia" pitchFamily="18" charset="0"/>
              </a:rPr>
              <a:t>Center for Innovation and Partnership</a:t>
            </a:r>
            <a:endParaRPr lang="en-US" sz="750" dirty="0">
              <a:solidFill>
                <a:schemeClr val="tx1"/>
              </a:solidFill>
              <a:latin typeface="Constantia" pitchFamily="18" charset="0"/>
            </a:endParaRPr>
          </a:p>
        </p:txBody>
      </p:sp>
      <p:sp>
        <p:nvSpPr>
          <p:cNvPr id="199" name="Line 14"/>
          <p:cNvSpPr>
            <a:spLocks noChangeShapeType="1"/>
          </p:cNvSpPr>
          <p:nvPr/>
        </p:nvSpPr>
        <p:spPr bwMode="auto">
          <a:xfrm>
            <a:off x="3398520" y="3426396"/>
            <a:ext cx="0" cy="924170"/>
          </a:xfrm>
          <a:prstGeom prst="line">
            <a:avLst/>
          </a:prstGeom>
          <a:noFill/>
          <a:ln w="12700">
            <a:solidFill>
              <a:schemeClr val="tx1"/>
            </a:solidFill>
            <a:round/>
            <a:headEnd/>
            <a:tailEnd/>
          </a:ln>
          <a:effectLst/>
        </p:spPr>
        <p:txBody>
          <a:bodyPr/>
          <a:lstStyle/>
          <a:p>
            <a:endParaRPr lang="en-US"/>
          </a:p>
        </p:txBody>
      </p:sp>
      <p:sp>
        <p:nvSpPr>
          <p:cNvPr id="103" name="Line 18"/>
          <p:cNvSpPr>
            <a:spLocks noChangeShapeType="1"/>
          </p:cNvSpPr>
          <p:nvPr/>
        </p:nvSpPr>
        <p:spPr bwMode="auto">
          <a:xfrm flipV="1">
            <a:off x="1145375" y="2514600"/>
            <a:ext cx="6839720" cy="3110"/>
          </a:xfrm>
          <a:prstGeom prst="line">
            <a:avLst/>
          </a:prstGeom>
          <a:noFill/>
          <a:ln w="12700">
            <a:solidFill>
              <a:schemeClr val="tx1"/>
            </a:solidFill>
            <a:round/>
            <a:headEnd/>
            <a:tailEnd/>
          </a:ln>
          <a:effectLst/>
        </p:spPr>
        <p:txBody>
          <a:bodyPr/>
          <a:lstStyle/>
          <a:p>
            <a:endParaRPr lang="en-US"/>
          </a:p>
        </p:txBody>
      </p:sp>
      <p:sp>
        <p:nvSpPr>
          <p:cNvPr id="172" name="Rectangle 10"/>
          <p:cNvSpPr>
            <a:spLocks noChangeArrowheads="1"/>
          </p:cNvSpPr>
          <p:nvPr/>
        </p:nvSpPr>
        <p:spPr bwMode="auto">
          <a:xfrm>
            <a:off x="2390775" y="3578900"/>
            <a:ext cx="914400" cy="457200"/>
          </a:xfrm>
          <a:prstGeom prst="rect">
            <a:avLst/>
          </a:prstGeom>
          <a:noFill/>
          <a:ln w="9525">
            <a:solidFill>
              <a:schemeClr val="tx1"/>
            </a:solidFill>
            <a:miter lim="800000"/>
            <a:headEnd/>
            <a:tailEnd/>
          </a:ln>
          <a:effectLst/>
        </p:spPr>
        <p:txBody>
          <a:bodyPr wrap="none" anchor="ctr"/>
          <a:lstStyle/>
          <a:p>
            <a:endParaRPr lang="en-US"/>
          </a:p>
        </p:txBody>
      </p:sp>
      <p:sp>
        <p:nvSpPr>
          <p:cNvPr id="116" name="Line 118"/>
          <p:cNvSpPr>
            <a:spLocks noChangeShapeType="1"/>
          </p:cNvSpPr>
          <p:nvPr/>
        </p:nvSpPr>
        <p:spPr bwMode="auto">
          <a:xfrm>
            <a:off x="2743200" y="1473630"/>
            <a:ext cx="923544" cy="0"/>
          </a:xfrm>
          <a:prstGeom prst="line">
            <a:avLst/>
          </a:prstGeom>
          <a:noFill/>
          <a:ln w="12700">
            <a:solidFill>
              <a:schemeClr val="tx1"/>
            </a:solidFill>
            <a:round/>
            <a:headEnd/>
            <a:tailEnd/>
          </a:ln>
          <a:effectLst/>
        </p:spPr>
        <p:txBody>
          <a:bodyPr/>
          <a:lstStyle/>
          <a:p>
            <a:endParaRPr lang="en-US" dirty="0"/>
          </a:p>
        </p:txBody>
      </p:sp>
      <p:sp>
        <p:nvSpPr>
          <p:cNvPr id="115" name="Line 14"/>
          <p:cNvSpPr>
            <a:spLocks noChangeShapeType="1"/>
          </p:cNvSpPr>
          <p:nvPr/>
        </p:nvSpPr>
        <p:spPr bwMode="auto">
          <a:xfrm>
            <a:off x="1142994" y="2517710"/>
            <a:ext cx="0" cy="181174"/>
          </a:xfrm>
          <a:prstGeom prst="line">
            <a:avLst/>
          </a:prstGeom>
          <a:noFill/>
          <a:ln w="12700">
            <a:solidFill>
              <a:schemeClr val="tx1"/>
            </a:solidFill>
            <a:round/>
            <a:headEnd/>
            <a:tailEnd/>
          </a:ln>
          <a:effectLst/>
        </p:spPr>
        <p:txBody>
          <a:bodyPr/>
          <a:lstStyle/>
          <a:p>
            <a:endParaRPr lang="en-US"/>
          </a:p>
        </p:txBody>
      </p:sp>
      <p:sp>
        <p:nvSpPr>
          <p:cNvPr id="131" name="Line 14"/>
          <p:cNvSpPr>
            <a:spLocks noChangeShapeType="1"/>
          </p:cNvSpPr>
          <p:nvPr/>
        </p:nvSpPr>
        <p:spPr bwMode="auto">
          <a:xfrm>
            <a:off x="7982713" y="2511321"/>
            <a:ext cx="1" cy="185182"/>
          </a:xfrm>
          <a:prstGeom prst="line">
            <a:avLst/>
          </a:prstGeom>
          <a:noFill/>
          <a:ln w="12700">
            <a:solidFill>
              <a:schemeClr val="tx1"/>
            </a:solidFill>
            <a:round/>
            <a:headEnd/>
            <a:tailEnd/>
          </a:ln>
          <a:effectLst/>
        </p:spPr>
        <p:txBody>
          <a:bodyPr/>
          <a:lstStyle/>
          <a:p>
            <a:endParaRPr lang="en-US"/>
          </a:p>
        </p:txBody>
      </p:sp>
      <p:sp>
        <p:nvSpPr>
          <p:cNvPr id="185" name="Line 14"/>
          <p:cNvSpPr>
            <a:spLocks noChangeShapeType="1"/>
          </p:cNvSpPr>
          <p:nvPr/>
        </p:nvSpPr>
        <p:spPr bwMode="auto">
          <a:xfrm flipH="1">
            <a:off x="5764910" y="2513703"/>
            <a:ext cx="1526" cy="162122"/>
          </a:xfrm>
          <a:prstGeom prst="line">
            <a:avLst/>
          </a:prstGeom>
          <a:noFill/>
          <a:ln w="12700">
            <a:solidFill>
              <a:schemeClr val="tx1"/>
            </a:solidFill>
            <a:round/>
            <a:headEnd/>
            <a:tailEnd/>
          </a:ln>
          <a:effectLst/>
        </p:spPr>
        <p:txBody>
          <a:bodyPr/>
          <a:lstStyle/>
          <a:p>
            <a:endParaRPr lang="en-US"/>
          </a:p>
        </p:txBody>
      </p:sp>
      <p:sp>
        <p:nvSpPr>
          <p:cNvPr id="187" name="Line 14"/>
          <p:cNvSpPr>
            <a:spLocks noChangeShapeType="1"/>
          </p:cNvSpPr>
          <p:nvPr/>
        </p:nvSpPr>
        <p:spPr bwMode="auto">
          <a:xfrm>
            <a:off x="3444240" y="2513702"/>
            <a:ext cx="0" cy="181173"/>
          </a:xfrm>
          <a:prstGeom prst="line">
            <a:avLst/>
          </a:prstGeom>
          <a:noFill/>
          <a:ln w="12700">
            <a:solidFill>
              <a:schemeClr val="tx1"/>
            </a:solidFill>
            <a:round/>
            <a:headEnd/>
            <a:tailEnd/>
          </a:ln>
          <a:effectLst/>
        </p:spPr>
        <p:txBody>
          <a:bodyPr/>
          <a:lstStyle/>
          <a:p>
            <a:endParaRPr lang="en-US"/>
          </a:p>
        </p:txBody>
      </p:sp>
      <p:sp>
        <p:nvSpPr>
          <p:cNvPr id="189" name="Line 129"/>
          <p:cNvSpPr>
            <a:spLocks noChangeShapeType="1"/>
          </p:cNvSpPr>
          <p:nvPr/>
        </p:nvSpPr>
        <p:spPr bwMode="auto">
          <a:xfrm>
            <a:off x="1025998" y="3840600"/>
            <a:ext cx="228600" cy="0"/>
          </a:xfrm>
          <a:prstGeom prst="line">
            <a:avLst/>
          </a:prstGeom>
          <a:noFill/>
          <a:ln w="12700">
            <a:solidFill>
              <a:schemeClr val="tx1"/>
            </a:solidFill>
            <a:round/>
            <a:headEnd/>
            <a:tailEnd/>
          </a:ln>
          <a:effectLst/>
        </p:spPr>
        <p:txBody>
          <a:bodyPr/>
          <a:lstStyle/>
          <a:p>
            <a:endParaRPr lang="en-US"/>
          </a:p>
        </p:txBody>
      </p:sp>
      <p:sp>
        <p:nvSpPr>
          <p:cNvPr id="117" name="Line 129"/>
          <p:cNvSpPr>
            <a:spLocks noChangeShapeType="1"/>
          </p:cNvSpPr>
          <p:nvPr/>
        </p:nvSpPr>
        <p:spPr bwMode="auto">
          <a:xfrm>
            <a:off x="1028700" y="4410700"/>
            <a:ext cx="228600" cy="1280"/>
          </a:xfrm>
          <a:prstGeom prst="line">
            <a:avLst/>
          </a:prstGeom>
          <a:noFill/>
          <a:ln w="12700">
            <a:solidFill>
              <a:schemeClr val="tx1"/>
            </a:solidFill>
            <a:round/>
            <a:headEnd/>
            <a:tailEnd/>
          </a:ln>
          <a:effectLst/>
        </p:spPr>
        <p:txBody>
          <a:bodyPr/>
          <a:lstStyle/>
          <a:p>
            <a:endParaRPr lang="en-US"/>
          </a:p>
        </p:txBody>
      </p:sp>
      <p:sp>
        <p:nvSpPr>
          <p:cNvPr id="121" name="Line 15"/>
          <p:cNvSpPr>
            <a:spLocks noChangeShapeType="1"/>
          </p:cNvSpPr>
          <p:nvPr/>
        </p:nvSpPr>
        <p:spPr bwMode="auto">
          <a:xfrm flipV="1">
            <a:off x="3305174" y="3829170"/>
            <a:ext cx="178689" cy="2800"/>
          </a:xfrm>
          <a:prstGeom prst="line">
            <a:avLst/>
          </a:prstGeom>
          <a:noFill/>
          <a:ln w="12700">
            <a:solidFill>
              <a:schemeClr val="tx1"/>
            </a:solidFill>
            <a:round/>
            <a:headEnd/>
            <a:tailEnd/>
          </a:ln>
          <a:effectLst/>
        </p:spPr>
        <p:txBody>
          <a:bodyPr/>
          <a:lstStyle/>
          <a:p>
            <a:endParaRPr lang="en-US"/>
          </a:p>
        </p:txBody>
      </p:sp>
      <p:sp>
        <p:nvSpPr>
          <p:cNvPr id="109" name="Line 129"/>
          <p:cNvSpPr>
            <a:spLocks noChangeShapeType="1"/>
          </p:cNvSpPr>
          <p:nvPr/>
        </p:nvSpPr>
        <p:spPr bwMode="auto">
          <a:xfrm>
            <a:off x="6057900" y="5257800"/>
            <a:ext cx="0" cy="0"/>
          </a:xfrm>
          <a:prstGeom prst="line">
            <a:avLst/>
          </a:prstGeom>
          <a:noFill/>
          <a:ln w="12700">
            <a:solidFill>
              <a:schemeClr val="tx1"/>
            </a:solidFill>
            <a:round/>
            <a:headEnd/>
            <a:tailEnd/>
          </a:ln>
          <a:effectLst/>
        </p:spPr>
        <p:txBody>
          <a:bodyPr/>
          <a:lstStyle/>
          <a:p>
            <a:endParaRPr lang="en-US"/>
          </a:p>
        </p:txBody>
      </p:sp>
      <p:sp>
        <p:nvSpPr>
          <p:cNvPr id="111" name="Rectangle 8"/>
          <p:cNvSpPr>
            <a:spLocks noChangeArrowheads="1"/>
          </p:cNvSpPr>
          <p:nvPr/>
        </p:nvSpPr>
        <p:spPr bwMode="auto">
          <a:xfrm>
            <a:off x="4744404" y="3573840"/>
            <a:ext cx="914400" cy="457200"/>
          </a:xfrm>
          <a:prstGeom prst="rect">
            <a:avLst/>
          </a:prstGeom>
          <a:noFill/>
          <a:ln w="9525">
            <a:solidFill>
              <a:schemeClr val="tx1"/>
            </a:solidFill>
            <a:miter lim="800000"/>
            <a:headEnd/>
            <a:tailEnd/>
          </a:ln>
          <a:effectLst/>
        </p:spPr>
        <p:txBody>
          <a:bodyPr wrap="none" anchor="ctr"/>
          <a:lstStyle/>
          <a:p>
            <a:endParaRPr lang="en-US"/>
          </a:p>
        </p:txBody>
      </p:sp>
      <p:grpSp>
        <p:nvGrpSpPr>
          <p:cNvPr id="6" name="Group 5"/>
          <p:cNvGrpSpPr/>
          <p:nvPr/>
        </p:nvGrpSpPr>
        <p:grpSpPr>
          <a:xfrm>
            <a:off x="1252537" y="3581404"/>
            <a:ext cx="914400" cy="476250"/>
            <a:chOff x="114300" y="4777740"/>
            <a:chExt cx="914400" cy="476250"/>
          </a:xfrm>
        </p:grpSpPr>
        <p:sp>
          <p:nvSpPr>
            <p:cNvPr id="102" name="Rectangle 12"/>
            <p:cNvSpPr>
              <a:spLocks noChangeArrowheads="1"/>
            </p:cNvSpPr>
            <p:nvPr/>
          </p:nvSpPr>
          <p:spPr bwMode="auto">
            <a:xfrm>
              <a:off x="114300" y="4777740"/>
              <a:ext cx="914400" cy="457200"/>
            </a:xfrm>
            <a:prstGeom prst="rect">
              <a:avLst/>
            </a:prstGeom>
            <a:noFill/>
            <a:ln w="9525">
              <a:solidFill>
                <a:schemeClr val="tx1"/>
              </a:solidFill>
              <a:miter lim="800000"/>
              <a:headEnd/>
              <a:tailEnd/>
            </a:ln>
            <a:effectLst/>
          </p:spPr>
          <p:txBody>
            <a:bodyPr wrap="none" anchor="ctr"/>
            <a:lstStyle/>
            <a:p>
              <a:endParaRPr lang="en-US"/>
            </a:p>
          </p:txBody>
        </p:sp>
        <p:sp>
          <p:nvSpPr>
            <p:cNvPr id="14385" name="Text Box 49"/>
            <p:cNvSpPr txBox="1">
              <a:spLocks noChangeArrowheads="1"/>
            </p:cNvSpPr>
            <p:nvPr/>
          </p:nvSpPr>
          <p:spPr bwMode="auto">
            <a:xfrm>
              <a:off x="114300" y="4796790"/>
              <a:ext cx="914400" cy="457200"/>
            </a:xfrm>
            <a:prstGeom prst="rect">
              <a:avLst/>
            </a:prstGeom>
            <a:noFill/>
            <a:ln w="9525">
              <a:noFill/>
              <a:miter lim="800000"/>
              <a:headEnd/>
              <a:tailEnd/>
            </a:ln>
            <a:effectLst/>
          </p:spPr>
          <p:txBody>
            <a:bodyPr anchor="ctr" anchorCtr="1"/>
            <a:lstStyle/>
            <a:p>
              <a:pPr algn="ctr">
                <a:spcBef>
                  <a:spcPts val="0"/>
                </a:spcBef>
              </a:pPr>
              <a:r>
                <a:rPr lang="en-US" sz="700" b="1" dirty="0">
                  <a:latin typeface="Constantia" pitchFamily="18" charset="0"/>
                </a:rPr>
                <a:t>Office of </a:t>
              </a:r>
              <a:r>
                <a:rPr lang="en-US" sz="700" b="1" dirty="0" smtClean="0">
                  <a:latin typeface="Constantia" pitchFamily="18" charset="0"/>
                </a:rPr>
                <a:t>Elder Justice and Adult Protective Services      </a:t>
              </a:r>
              <a:endParaRPr lang="en-US" sz="700" dirty="0" smtClean="0">
                <a:latin typeface="Constantia" pitchFamily="18" charset="0"/>
              </a:endParaRPr>
            </a:p>
          </p:txBody>
        </p:sp>
      </p:grpSp>
      <p:grpSp>
        <p:nvGrpSpPr>
          <p:cNvPr id="5" name="Group 4"/>
          <p:cNvGrpSpPr/>
          <p:nvPr/>
        </p:nvGrpSpPr>
        <p:grpSpPr>
          <a:xfrm>
            <a:off x="1254064" y="4171825"/>
            <a:ext cx="927162" cy="466845"/>
            <a:chOff x="1235964" y="3583305"/>
            <a:chExt cx="927162" cy="466845"/>
          </a:xfrm>
        </p:grpSpPr>
        <p:sp>
          <p:nvSpPr>
            <p:cNvPr id="133" name="Rectangle 12"/>
            <p:cNvSpPr>
              <a:spLocks noChangeArrowheads="1"/>
            </p:cNvSpPr>
            <p:nvPr/>
          </p:nvSpPr>
          <p:spPr bwMode="auto">
            <a:xfrm>
              <a:off x="1235964" y="3583305"/>
              <a:ext cx="914400" cy="457200"/>
            </a:xfrm>
            <a:prstGeom prst="rect">
              <a:avLst/>
            </a:prstGeom>
            <a:noFill/>
            <a:ln w="9525">
              <a:solidFill>
                <a:schemeClr val="tx1"/>
              </a:solidFill>
              <a:miter lim="800000"/>
              <a:headEnd/>
              <a:tailEnd/>
            </a:ln>
            <a:effectLst/>
          </p:spPr>
          <p:txBody>
            <a:bodyPr wrap="none" anchor="ctr"/>
            <a:lstStyle/>
            <a:p>
              <a:endParaRPr lang="en-US"/>
            </a:p>
          </p:txBody>
        </p:sp>
        <p:sp>
          <p:nvSpPr>
            <p:cNvPr id="156" name="Text Box 9"/>
            <p:cNvSpPr txBox="1">
              <a:spLocks noChangeArrowheads="1"/>
            </p:cNvSpPr>
            <p:nvPr/>
          </p:nvSpPr>
          <p:spPr bwMode="auto">
            <a:xfrm>
              <a:off x="1248726" y="3592950"/>
              <a:ext cx="914400" cy="457200"/>
            </a:xfrm>
            <a:prstGeom prst="rect">
              <a:avLst/>
            </a:prstGeom>
            <a:noFill/>
            <a:ln w="9525">
              <a:noFill/>
              <a:miter lim="800000"/>
              <a:headEnd/>
              <a:tailEnd/>
            </a:ln>
            <a:effectLst/>
          </p:spPr>
          <p:txBody>
            <a:bodyPr anchor="ctr" anchorCtr="1"/>
            <a:lstStyle/>
            <a:p>
              <a:pPr algn="ctr">
                <a:spcBef>
                  <a:spcPts val="0"/>
                </a:spcBef>
              </a:pPr>
              <a:r>
                <a:rPr lang="en-US" sz="700" b="1" dirty="0" smtClean="0">
                  <a:latin typeface="Constantia" pitchFamily="18" charset="0"/>
                </a:rPr>
                <a:t>Office of AI, AN, and NH Programs       </a:t>
              </a:r>
            </a:p>
          </p:txBody>
        </p:sp>
      </p:grpSp>
      <p:sp>
        <p:nvSpPr>
          <p:cNvPr id="148" name="Rectangle 12"/>
          <p:cNvSpPr>
            <a:spLocks noChangeArrowheads="1"/>
          </p:cNvSpPr>
          <p:nvPr/>
        </p:nvSpPr>
        <p:spPr bwMode="auto">
          <a:xfrm>
            <a:off x="7303008" y="1768792"/>
            <a:ext cx="740664" cy="457200"/>
          </a:xfrm>
          <a:prstGeom prst="rect">
            <a:avLst/>
          </a:prstGeom>
          <a:noFill/>
          <a:ln w="9525">
            <a:solidFill>
              <a:schemeClr val="tx1"/>
            </a:solidFill>
            <a:miter lim="800000"/>
            <a:headEnd/>
            <a:tailEnd/>
          </a:ln>
          <a:effectLst/>
        </p:spPr>
        <p:txBody>
          <a:bodyPr wrap="none" anchor="ctr"/>
          <a:lstStyle/>
          <a:p>
            <a:endParaRPr lang="en-US"/>
          </a:p>
        </p:txBody>
      </p:sp>
      <p:sp>
        <p:nvSpPr>
          <p:cNvPr id="149" name="Rectangle 12"/>
          <p:cNvSpPr>
            <a:spLocks noChangeArrowheads="1"/>
          </p:cNvSpPr>
          <p:nvPr/>
        </p:nvSpPr>
        <p:spPr bwMode="auto">
          <a:xfrm>
            <a:off x="8114538" y="1772602"/>
            <a:ext cx="740664" cy="457200"/>
          </a:xfrm>
          <a:prstGeom prst="rect">
            <a:avLst/>
          </a:prstGeom>
          <a:noFill/>
          <a:ln w="9525">
            <a:solidFill>
              <a:schemeClr val="tx1"/>
            </a:solidFill>
            <a:miter lim="800000"/>
            <a:headEnd/>
            <a:tailEnd/>
          </a:ln>
          <a:effectLst/>
        </p:spPr>
        <p:txBody>
          <a:bodyPr wrap="none" anchor="ctr"/>
          <a:lstStyle/>
          <a:p>
            <a:endParaRPr lang="en-US"/>
          </a:p>
        </p:txBody>
      </p:sp>
      <p:sp>
        <p:nvSpPr>
          <p:cNvPr id="150" name="Text Box 20"/>
          <p:cNvSpPr txBox="1">
            <a:spLocks noChangeArrowheads="1"/>
          </p:cNvSpPr>
          <p:nvPr/>
        </p:nvSpPr>
        <p:spPr bwMode="auto">
          <a:xfrm>
            <a:off x="2413635" y="4210188"/>
            <a:ext cx="914400" cy="415498"/>
          </a:xfrm>
          <a:prstGeom prst="rect">
            <a:avLst/>
          </a:prstGeom>
          <a:noFill/>
          <a:ln w="9525">
            <a:noFill/>
            <a:miter lim="800000"/>
            <a:headEnd/>
            <a:tailEnd/>
          </a:ln>
          <a:effectLst/>
        </p:spPr>
        <p:txBody>
          <a:bodyPr wrap="square" anchor="ctr">
            <a:spAutoFit/>
          </a:bodyPr>
          <a:lstStyle/>
          <a:p>
            <a:pPr algn="ctr"/>
            <a:r>
              <a:rPr lang="en-US" sz="700" b="1" dirty="0" smtClean="0">
                <a:latin typeface="Constantia" pitchFamily="18" charset="0"/>
              </a:rPr>
              <a:t>Office of Network Advancement</a:t>
            </a:r>
            <a:endParaRPr lang="en-US" sz="700" dirty="0">
              <a:latin typeface="Constantia" pitchFamily="18" charset="0"/>
            </a:endParaRPr>
          </a:p>
        </p:txBody>
      </p:sp>
      <p:sp>
        <p:nvSpPr>
          <p:cNvPr id="152" name="Text Box 20"/>
          <p:cNvSpPr txBox="1">
            <a:spLocks noChangeArrowheads="1"/>
          </p:cNvSpPr>
          <p:nvPr/>
        </p:nvSpPr>
        <p:spPr bwMode="auto">
          <a:xfrm>
            <a:off x="3483863" y="3540830"/>
            <a:ext cx="914400" cy="523220"/>
          </a:xfrm>
          <a:prstGeom prst="rect">
            <a:avLst/>
          </a:prstGeom>
          <a:noFill/>
          <a:ln w="9525">
            <a:noFill/>
            <a:miter lim="800000"/>
            <a:headEnd/>
            <a:tailEnd/>
          </a:ln>
          <a:effectLst/>
        </p:spPr>
        <p:txBody>
          <a:bodyPr wrap="square" anchor="ctr">
            <a:spAutoFit/>
          </a:bodyPr>
          <a:lstStyle/>
          <a:p>
            <a:pPr algn="ctr"/>
            <a:r>
              <a:rPr lang="en-US" sz="700" b="1" dirty="0" smtClean="0">
                <a:latin typeface="Constantia" pitchFamily="18" charset="0"/>
              </a:rPr>
              <a:t>Office of  Healthcare Information and Counseling</a:t>
            </a:r>
            <a:endParaRPr lang="en-US" sz="700" dirty="0">
              <a:latin typeface="Constantia" pitchFamily="18" charset="0"/>
            </a:endParaRPr>
          </a:p>
        </p:txBody>
      </p:sp>
      <p:sp>
        <p:nvSpPr>
          <p:cNvPr id="160" name="Text Box 20"/>
          <p:cNvSpPr txBox="1">
            <a:spLocks noChangeArrowheads="1"/>
          </p:cNvSpPr>
          <p:nvPr/>
        </p:nvSpPr>
        <p:spPr bwMode="auto">
          <a:xfrm>
            <a:off x="2390775" y="3613801"/>
            <a:ext cx="914400" cy="415498"/>
          </a:xfrm>
          <a:prstGeom prst="rect">
            <a:avLst/>
          </a:prstGeom>
          <a:noFill/>
          <a:ln w="9525">
            <a:noFill/>
            <a:miter lim="800000"/>
            <a:headEnd/>
            <a:tailEnd/>
          </a:ln>
          <a:effectLst/>
        </p:spPr>
        <p:txBody>
          <a:bodyPr wrap="square" anchor="ctr">
            <a:spAutoFit/>
          </a:bodyPr>
          <a:lstStyle/>
          <a:p>
            <a:pPr algn="ctr"/>
            <a:r>
              <a:rPr lang="en-US" sz="700" b="1" dirty="0" smtClean="0">
                <a:latin typeface="Constantia" pitchFamily="18" charset="0"/>
              </a:rPr>
              <a:t>Office of Interagency Innovation</a:t>
            </a:r>
            <a:endParaRPr lang="en-US" sz="700" dirty="0">
              <a:latin typeface="Constantia" pitchFamily="18" charset="0"/>
            </a:endParaRPr>
          </a:p>
        </p:txBody>
      </p:sp>
      <p:sp>
        <p:nvSpPr>
          <p:cNvPr id="162" name="Rectangle 39"/>
          <p:cNvSpPr>
            <a:spLocks noChangeArrowheads="1"/>
          </p:cNvSpPr>
          <p:nvPr/>
        </p:nvSpPr>
        <p:spPr bwMode="auto">
          <a:xfrm>
            <a:off x="903921" y="1823085"/>
            <a:ext cx="914400" cy="457200"/>
          </a:xfrm>
          <a:prstGeom prst="rect">
            <a:avLst/>
          </a:prstGeom>
          <a:noFill/>
          <a:ln w="9525">
            <a:solidFill>
              <a:schemeClr val="tx1"/>
            </a:solidFill>
            <a:miter lim="800000"/>
            <a:headEnd/>
            <a:tailEnd/>
          </a:ln>
          <a:effectLst/>
        </p:spPr>
        <p:txBody>
          <a:bodyPr wrap="none" anchor="ctr"/>
          <a:lstStyle/>
          <a:p>
            <a:endParaRPr lang="en-US"/>
          </a:p>
        </p:txBody>
      </p:sp>
      <p:sp>
        <p:nvSpPr>
          <p:cNvPr id="163" name="Rectangle 39"/>
          <p:cNvSpPr>
            <a:spLocks noChangeArrowheads="1"/>
          </p:cNvSpPr>
          <p:nvPr/>
        </p:nvSpPr>
        <p:spPr bwMode="auto">
          <a:xfrm>
            <a:off x="2569464" y="1825942"/>
            <a:ext cx="914400" cy="457200"/>
          </a:xfrm>
          <a:prstGeom prst="rect">
            <a:avLst/>
          </a:prstGeom>
          <a:noFill/>
          <a:ln w="9525">
            <a:solidFill>
              <a:schemeClr val="tx1"/>
            </a:solidFill>
            <a:miter lim="800000"/>
            <a:headEnd/>
            <a:tailEnd/>
          </a:ln>
          <a:effectLst/>
        </p:spPr>
        <p:txBody>
          <a:bodyPr wrap="none" anchor="ctr"/>
          <a:lstStyle/>
          <a:p>
            <a:endParaRPr lang="en-US"/>
          </a:p>
        </p:txBody>
      </p:sp>
      <p:sp>
        <p:nvSpPr>
          <p:cNvPr id="164" name="Rectangle 39"/>
          <p:cNvSpPr>
            <a:spLocks noChangeArrowheads="1"/>
          </p:cNvSpPr>
          <p:nvPr/>
        </p:nvSpPr>
        <p:spPr bwMode="auto">
          <a:xfrm>
            <a:off x="1645920" y="1252650"/>
            <a:ext cx="1097280" cy="441960"/>
          </a:xfrm>
          <a:prstGeom prst="rect">
            <a:avLst/>
          </a:prstGeom>
          <a:noFill/>
          <a:ln w="9525">
            <a:solidFill>
              <a:schemeClr val="tx1"/>
            </a:solidFill>
            <a:miter lim="800000"/>
            <a:headEnd/>
            <a:tailEnd/>
          </a:ln>
          <a:effectLst/>
        </p:spPr>
        <p:txBody>
          <a:bodyPr wrap="none" anchor="ctr"/>
          <a:lstStyle/>
          <a:p>
            <a:endParaRPr lang="en-US"/>
          </a:p>
        </p:txBody>
      </p:sp>
      <p:sp>
        <p:nvSpPr>
          <p:cNvPr id="165" name="Text Box 4"/>
          <p:cNvSpPr txBox="1">
            <a:spLocks noChangeArrowheads="1"/>
          </p:cNvSpPr>
          <p:nvPr/>
        </p:nvSpPr>
        <p:spPr bwMode="auto">
          <a:xfrm>
            <a:off x="1645920" y="1264920"/>
            <a:ext cx="1097280" cy="441960"/>
          </a:xfrm>
          <a:prstGeom prst="rect">
            <a:avLst/>
          </a:prstGeom>
          <a:noFill/>
          <a:ln w="12700">
            <a:noFill/>
            <a:headEnd/>
            <a:tailEnd/>
          </a:ln>
        </p:spPr>
        <p:style>
          <a:lnRef idx="2">
            <a:schemeClr val="dk1"/>
          </a:lnRef>
          <a:fillRef idx="1">
            <a:schemeClr val="lt1"/>
          </a:fillRef>
          <a:effectRef idx="0">
            <a:schemeClr val="dk1"/>
          </a:effectRef>
          <a:fontRef idx="minor">
            <a:schemeClr val="dk1"/>
          </a:fontRef>
        </p:style>
        <p:txBody>
          <a:bodyPr anchor="ctr" anchorCtr="1"/>
          <a:lstStyle/>
          <a:p>
            <a:pPr>
              <a:spcBef>
                <a:spcPts val="0"/>
              </a:spcBef>
            </a:pPr>
            <a:r>
              <a:rPr lang="en-US" sz="750" b="1" dirty="0" smtClean="0">
                <a:latin typeface="Constantia" pitchFamily="18" charset="0"/>
              </a:rPr>
              <a:t>Center for Policy and Evaluation</a:t>
            </a:r>
            <a:endParaRPr lang="en-US" sz="750" dirty="0">
              <a:latin typeface="Constantia" pitchFamily="18" charset="0"/>
            </a:endParaRPr>
          </a:p>
        </p:txBody>
      </p:sp>
      <p:sp>
        <p:nvSpPr>
          <p:cNvPr id="166" name="Line 116"/>
          <p:cNvSpPr>
            <a:spLocks noChangeShapeType="1"/>
          </p:cNvSpPr>
          <p:nvPr/>
        </p:nvSpPr>
        <p:spPr bwMode="auto">
          <a:xfrm>
            <a:off x="2194560" y="1694610"/>
            <a:ext cx="0" cy="366600"/>
          </a:xfrm>
          <a:prstGeom prst="line">
            <a:avLst/>
          </a:prstGeom>
          <a:noFill/>
          <a:ln w="12700">
            <a:solidFill>
              <a:schemeClr val="tx1"/>
            </a:solidFill>
            <a:round/>
            <a:headEnd/>
            <a:tailEnd/>
          </a:ln>
          <a:effectLst/>
        </p:spPr>
        <p:txBody>
          <a:bodyPr/>
          <a:lstStyle/>
          <a:p>
            <a:endParaRPr lang="en-US"/>
          </a:p>
        </p:txBody>
      </p:sp>
      <p:sp>
        <p:nvSpPr>
          <p:cNvPr id="167" name="Line 118"/>
          <p:cNvSpPr>
            <a:spLocks noChangeShapeType="1"/>
          </p:cNvSpPr>
          <p:nvPr/>
        </p:nvSpPr>
        <p:spPr bwMode="auto">
          <a:xfrm>
            <a:off x="1836420" y="2061210"/>
            <a:ext cx="733044" cy="0"/>
          </a:xfrm>
          <a:prstGeom prst="line">
            <a:avLst/>
          </a:prstGeom>
          <a:noFill/>
          <a:ln w="12700">
            <a:solidFill>
              <a:schemeClr val="tx1"/>
            </a:solidFill>
            <a:round/>
            <a:headEnd/>
            <a:tailEnd/>
          </a:ln>
          <a:effectLst/>
        </p:spPr>
        <p:txBody>
          <a:bodyPr/>
          <a:lstStyle/>
          <a:p>
            <a:endParaRPr lang="en-US"/>
          </a:p>
        </p:txBody>
      </p:sp>
      <p:sp>
        <p:nvSpPr>
          <p:cNvPr id="170" name="Line 118"/>
          <p:cNvSpPr>
            <a:spLocks noChangeShapeType="1"/>
          </p:cNvSpPr>
          <p:nvPr/>
        </p:nvSpPr>
        <p:spPr bwMode="auto">
          <a:xfrm>
            <a:off x="2888742" y="914400"/>
            <a:ext cx="768856" cy="1"/>
          </a:xfrm>
          <a:prstGeom prst="line">
            <a:avLst/>
          </a:prstGeom>
          <a:noFill/>
          <a:ln w="12700">
            <a:solidFill>
              <a:schemeClr val="tx1"/>
            </a:solidFill>
            <a:round/>
            <a:headEnd/>
            <a:tailEnd/>
          </a:ln>
          <a:effectLst/>
        </p:spPr>
        <p:txBody>
          <a:bodyPr/>
          <a:lstStyle/>
          <a:p>
            <a:endParaRPr lang="en-US" dirty="0"/>
          </a:p>
        </p:txBody>
      </p:sp>
      <p:sp>
        <p:nvSpPr>
          <p:cNvPr id="110" name="Line 118"/>
          <p:cNvSpPr>
            <a:spLocks noChangeShapeType="1"/>
          </p:cNvSpPr>
          <p:nvPr/>
        </p:nvSpPr>
        <p:spPr bwMode="auto">
          <a:xfrm>
            <a:off x="5486400" y="924267"/>
            <a:ext cx="1005840" cy="0"/>
          </a:xfrm>
          <a:prstGeom prst="line">
            <a:avLst/>
          </a:prstGeom>
          <a:noFill/>
          <a:ln w="12700">
            <a:solidFill>
              <a:schemeClr val="tx1"/>
            </a:solidFill>
            <a:round/>
            <a:headEnd/>
            <a:tailEnd/>
          </a:ln>
          <a:effectLst/>
        </p:spPr>
        <p:txBody>
          <a:bodyPr/>
          <a:lstStyle/>
          <a:p>
            <a:endParaRPr lang="en-US" dirty="0"/>
          </a:p>
        </p:txBody>
      </p:sp>
      <p:sp>
        <p:nvSpPr>
          <p:cNvPr id="132" name="Rectangle 89"/>
          <p:cNvSpPr>
            <a:spLocks noChangeArrowheads="1"/>
          </p:cNvSpPr>
          <p:nvPr/>
        </p:nvSpPr>
        <p:spPr bwMode="auto">
          <a:xfrm>
            <a:off x="7101841" y="2694876"/>
            <a:ext cx="1737360" cy="731520"/>
          </a:xfrm>
          <a:prstGeom prst="rect">
            <a:avLst/>
          </a:prstGeom>
          <a:noFill/>
          <a:ln w="9525">
            <a:solidFill>
              <a:schemeClr val="tx1"/>
            </a:solidFill>
            <a:miter lim="800000"/>
            <a:headEnd/>
            <a:tailEnd/>
          </a:ln>
          <a:effectLst/>
        </p:spPr>
        <p:txBody>
          <a:bodyPr wrap="none" anchor="ctr"/>
          <a:lstStyle/>
          <a:p>
            <a:endParaRPr lang="en-US"/>
          </a:p>
        </p:txBody>
      </p:sp>
      <p:sp>
        <p:nvSpPr>
          <p:cNvPr id="140" name="Text Box 22"/>
          <p:cNvSpPr txBox="1">
            <a:spLocks noChangeArrowheads="1"/>
          </p:cNvSpPr>
          <p:nvPr/>
        </p:nvSpPr>
        <p:spPr bwMode="auto">
          <a:xfrm>
            <a:off x="7098031" y="2841345"/>
            <a:ext cx="1769364" cy="438582"/>
          </a:xfrm>
          <a:prstGeom prst="rect">
            <a:avLst/>
          </a:prstGeom>
          <a:noFill/>
          <a:ln w="12700">
            <a:noFill/>
            <a:headEnd/>
            <a:tailEnd/>
          </a:ln>
        </p:spPr>
        <p:style>
          <a:lnRef idx="2">
            <a:schemeClr val="dk1"/>
          </a:lnRef>
          <a:fillRef idx="1">
            <a:schemeClr val="lt1"/>
          </a:fillRef>
          <a:effectRef idx="0">
            <a:schemeClr val="dk1"/>
          </a:effectRef>
          <a:fontRef idx="minor">
            <a:schemeClr val="dk1"/>
          </a:fontRef>
        </p:style>
        <p:txBody>
          <a:bodyPr wrap="square" anchor="ctr">
            <a:spAutoFit/>
          </a:bodyPr>
          <a:lstStyle/>
          <a:p>
            <a:pPr algn="ctr"/>
            <a:r>
              <a:rPr lang="en-US" sz="750" b="1" dirty="0" smtClean="0">
                <a:latin typeface="Constantia" pitchFamily="18" charset="0"/>
              </a:rPr>
              <a:t>National Institute on Disability, Independent Living, and Rehabilitation Research</a:t>
            </a:r>
            <a:endParaRPr lang="en-US" sz="750" dirty="0">
              <a:latin typeface="Constantia" pitchFamily="18" charset="0"/>
            </a:endParaRPr>
          </a:p>
        </p:txBody>
      </p:sp>
      <p:sp>
        <p:nvSpPr>
          <p:cNvPr id="113" name="Line 116"/>
          <p:cNvSpPr>
            <a:spLocks noChangeShapeType="1"/>
          </p:cNvSpPr>
          <p:nvPr/>
        </p:nvSpPr>
        <p:spPr bwMode="auto">
          <a:xfrm>
            <a:off x="7221855" y="1126196"/>
            <a:ext cx="0" cy="875006"/>
          </a:xfrm>
          <a:prstGeom prst="line">
            <a:avLst/>
          </a:prstGeom>
          <a:noFill/>
          <a:ln w="12700">
            <a:solidFill>
              <a:schemeClr val="tx1"/>
            </a:solidFill>
            <a:round/>
            <a:headEnd/>
            <a:tailEnd/>
          </a:ln>
          <a:effectLst/>
        </p:spPr>
        <p:txBody>
          <a:bodyPr/>
          <a:lstStyle/>
          <a:p>
            <a:endParaRPr lang="en-US"/>
          </a:p>
        </p:txBody>
      </p:sp>
      <p:sp>
        <p:nvSpPr>
          <p:cNvPr id="135" name="Line 129"/>
          <p:cNvSpPr>
            <a:spLocks noChangeShapeType="1"/>
          </p:cNvSpPr>
          <p:nvPr/>
        </p:nvSpPr>
        <p:spPr bwMode="auto">
          <a:xfrm flipV="1">
            <a:off x="7147180" y="1997392"/>
            <a:ext cx="155828" cy="1"/>
          </a:xfrm>
          <a:prstGeom prst="line">
            <a:avLst/>
          </a:prstGeom>
          <a:noFill/>
          <a:ln w="12700">
            <a:solidFill>
              <a:schemeClr val="tx1"/>
            </a:solidFill>
            <a:round/>
            <a:headEnd/>
            <a:tailEnd/>
          </a:ln>
          <a:effectLst/>
        </p:spPr>
        <p:txBody>
          <a:bodyPr/>
          <a:lstStyle/>
          <a:p>
            <a:endParaRPr lang="en-US"/>
          </a:p>
        </p:txBody>
      </p:sp>
      <p:sp>
        <p:nvSpPr>
          <p:cNvPr id="145" name="Line 15"/>
          <p:cNvSpPr>
            <a:spLocks noChangeShapeType="1"/>
          </p:cNvSpPr>
          <p:nvPr/>
        </p:nvSpPr>
        <p:spPr bwMode="auto">
          <a:xfrm>
            <a:off x="5654040" y="3762495"/>
            <a:ext cx="213361" cy="0"/>
          </a:xfrm>
          <a:prstGeom prst="line">
            <a:avLst/>
          </a:prstGeom>
          <a:noFill/>
          <a:ln w="12700">
            <a:solidFill>
              <a:schemeClr val="tx1"/>
            </a:solidFill>
            <a:round/>
            <a:headEnd/>
            <a:tailEnd/>
          </a:ln>
          <a:effectLst/>
        </p:spPr>
        <p:txBody>
          <a:bodyPr/>
          <a:lstStyle/>
          <a:p>
            <a:endParaRPr lang="en-US" dirty="0"/>
          </a:p>
        </p:txBody>
      </p:sp>
      <p:sp>
        <p:nvSpPr>
          <p:cNvPr id="151" name="Line 118"/>
          <p:cNvSpPr>
            <a:spLocks noChangeShapeType="1"/>
          </p:cNvSpPr>
          <p:nvPr/>
        </p:nvSpPr>
        <p:spPr bwMode="auto">
          <a:xfrm>
            <a:off x="6312790" y="2023110"/>
            <a:ext cx="93725" cy="0"/>
          </a:xfrm>
          <a:prstGeom prst="line">
            <a:avLst/>
          </a:prstGeom>
          <a:noFill/>
          <a:ln w="12700">
            <a:solidFill>
              <a:schemeClr val="tx1"/>
            </a:solidFill>
            <a:round/>
            <a:headEnd/>
            <a:tailEnd/>
          </a:ln>
          <a:effectLst/>
        </p:spPr>
        <p:txBody>
          <a:bodyPr/>
          <a:lstStyle/>
          <a:p>
            <a:endParaRPr lang="en-US"/>
          </a:p>
        </p:txBody>
      </p:sp>
      <p:sp>
        <p:nvSpPr>
          <p:cNvPr id="153" name="Line 118"/>
          <p:cNvSpPr>
            <a:spLocks noChangeShapeType="1"/>
          </p:cNvSpPr>
          <p:nvPr/>
        </p:nvSpPr>
        <p:spPr bwMode="auto">
          <a:xfrm>
            <a:off x="8058532" y="1997392"/>
            <a:ext cx="64008" cy="0"/>
          </a:xfrm>
          <a:prstGeom prst="line">
            <a:avLst/>
          </a:prstGeom>
          <a:noFill/>
          <a:ln w="12700">
            <a:solidFill>
              <a:schemeClr val="tx1"/>
            </a:solidFill>
            <a:round/>
            <a:headEnd/>
            <a:tailEnd/>
          </a:ln>
          <a:effectLst/>
        </p:spPr>
        <p:txBody>
          <a:bodyPr/>
          <a:lstStyle/>
          <a:p>
            <a:endParaRPr lang="en-US"/>
          </a:p>
        </p:txBody>
      </p:sp>
      <p:sp>
        <p:nvSpPr>
          <p:cNvPr id="179" name="Line 118"/>
          <p:cNvSpPr>
            <a:spLocks noChangeShapeType="1"/>
          </p:cNvSpPr>
          <p:nvPr/>
        </p:nvSpPr>
        <p:spPr bwMode="auto">
          <a:xfrm flipV="1">
            <a:off x="480060" y="5924549"/>
            <a:ext cx="8321040" cy="1"/>
          </a:xfrm>
          <a:prstGeom prst="line">
            <a:avLst/>
          </a:prstGeom>
          <a:noFill/>
          <a:ln w="12700">
            <a:solidFill>
              <a:schemeClr val="tx1"/>
            </a:solidFill>
            <a:round/>
            <a:headEnd/>
            <a:tailEnd/>
          </a:ln>
          <a:effectLst/>
        </p:spPr>
        <p:txBody>
          <a:bodyPr/>
          <a:lstStyle/>
          <a:p>
            <a:endParaRPr lang="en-US"/>
          </a:p>
        </p:txBody>
      </p:sp>
      <p:sp>
        <p:nvSpPr>
          <p:cNvPr id="200" name="Rectangle 8"/>
          <p:cNvSpPr>
            <a:spLocks noChangeArrowheads="1"/>
          </p:cNvSpPr>
          <p:nvPr/>
        </p:nvSpPr>
        <p:spPr bwMode="auto">
          <a:xfrm>
            <a:off x="2413635" y="4185285"/>
            <a:ext cx="914400" cy="457200"/>
          </a:xfrm>
          <a:prstGeom prst="rect">
            <a:avLst/>
          </a:prstGeom>
          <a:noFill/>
          <a:ln w="9525">
            <a:solidFill>
              <a:schemeClr val="tx1"/>
            </a:solidFill>
            <a:miter lim="800000"/>
            <a:headEnd/>
            <a:tailEnd/>
          </a:ln>
          <a:effectLst/>
        </p:spPr>
        <p:txBody>
          <a:bodyPr wrap="none" anchor="ctr"/>
          <a:lstStyle/>
          <a:p>
            <a:endParaRPr lang="en-US"/>
          </a:p>
        </p:txBody>
      </p:sp>
      <p:sp>
        <p:nvSpPr>
          <p:cNvPr id="202" name="Line 129"/>
          <p:cNvSpPr>
            <a:spLocks noChangeShapeType="1"/>
          </p:cNvSpPr>
          <p:nvPr/>
        </p:nvSpPr>
        <p:spPr bwMode="auto">
          <a:xfrm>
            <a:off x="3328035" y="4350566"/>
            <a:ext cx="70485" cy="0"/>
          </a:xfrm>
          <a:prstGeom prst="line">
            <a:avLst/>
          </a:prstGeom>
          <a:noFill/>
          <a:ln w="12700">
            <a:solidFill>
              <a:schemeClr val="tx1"/>
            </a:solidFill>
            <a:round/>
            <a:headEnd/>
            <a:tailEnd/>
          </a:ln>
          <a:effectLst/>
        </p:spPr>
        <p:txBody>
          <a:bodyPr/>
          <a:lstStyle/>
          <a:p>
            <a:endParaRPr lang="en-US"/>
          </a:p>
        </p:txBody>
      </p:sp>
      <p:sp>
        <p:nvSpPr>
          <p:cNvPr id="2" name="TextBox 1"/>
          <p:cNvSpPr txBox="1"/>
          <p:nvPr/>
        </p:nvSpPr>
        <p:spPr>
          <a:xfrm>
            <a:off x="319658" y="6564630"/>
            <a:ext cx="8458582" cy="246221"/>
          </a:xfrm>
          <a:prstGeom prst="rect">
            <a:avLst/>
          </a:prstGeom>
          <a:noFill/>
        </p:spPr>
        <p:txBody>
          <a:bodyPr wrap="square" rtlCol="0">
            <a:spAutoFit/>
          </a:bodyPr>
          <a:lstStyle/>
          <a:p>
            <a:pPr algn="l"/>
            <a:endParaRPr lang="en-US" dirty="0"/>
          </a:p>
        </p:txBody>
      </p:sp>
      <p:sp>
        <p:nvSpPr>
          <p:cNvPr id="3" name="TextBox 2"/>
          <p:cNvSpPr txBox="1"/>
          <p:nvPr/>
        </p:nvSpPr>
        <p:spPr>
          <a:xfrm>
            <a:off x="165354" y="6179820"/>
            <a:ext cx="8812910" cy="646331"/>
          </a:xfrm>
          <a:prstGeom prst="rect">
            <a:avLst/>
          </a:prstGeom>
          <a:noFill/>
        </p:spPr>
        <p:txBody>
          <a:bodyPr wrap="square" rtlCol="0">
            <a:spAutoFit/>
          </a:bodyPr>
          <a:lstStyle/>
          <a:p>
            <a:pPr algn="l"/>
            <a:r>
              <a:rPr lang="en-US" sz="800" dirty="0" smtClean="0"/>
              <a:t>* The Administration on </a:t>
            </a:r>
            <a:r>
              <a:rPr lang="en-US" sz="800" dirty="0"/>
              <a:t>Aging </a:t>
            </a:r>
            <a:r>
              <a:rPr lang="en-US" sz="800" dirty="0" smtClean="0"/>
              <a:t>is </a:t>
            </a:r>
            <a:r>
              <a:rPr lang="en-US" sz="800" dirty="0"/>
              <a:t>headed by the Assistant Secretary for Aging, who is also the ACL Administrator. The Deputy Assistant Secretary for Aging supports the Assistant Secretary in overseeing the Administration on Aging</a:t>
            </a:r>
            <a:r>
              <a:rPr lang="en-US" sz="800" dirty="0" smtClean="0"/>
              <a:t>.  The Deputy Assistant Secretary for Aging also serves as </a:t>
            </a:r>
            <a:r>
              <a:rPr lang="en-US" sz="800" dirty="0"/>
              <a:t>the Director of the Office </a:t>
            </a:r>
            <a:r>
              <a:rPr lang="en-US" sz="800" dirty="0" smtClean="0"/>
              <a:t>of Long-Term </a:t>
            </a:r>
            <a:r>
              <a:rPr lang="en-US" sz="800" dirty="0"/>
              <a:t>Care Ombudsman </a:t>
            </a:r>
            <a:r>
              <a:rPr lang="en-US" sz="800" dirty="0" smtClean="0"/>
              <a:t>Programs consistent with Section 201 of the Older Americans Act.</a:t>
            </a:r>
          </a:p>
          <a:p>
            <a:pPr algn="l"/>
            <a:r>
              <a:rPr lang="en-US" sz="800" dirty="0" smtClean="0"/>
              <a:t>** The </a:t>
            </a:r>
            <a:r>
              <a:rPr lang="en-US" sz="800" dirty="0"/>
              <a:t>Administration on Disabilities is headed by a </a:t>
            </a:r>
            <a:r>
              <a:rPr lang="en-US" sz="800" dirty="0" smtClean="0"/>
              <a:t>Commissioner who also serves as</a:t>
            </a:r>
            <a:r>
              <a:rPr lang="en-US" sz="800" dirty="0"/>
              <a:t>: </a:t>
            </a:r>
            <a:r>
              <a:rPr lang="en-US" sz="800" dirty="0" smtClean="0"/>
              <a:t>the Commissioner </a:t>
            </a:r>
            <a:r>
              <a:rPr lang="en-US" sz="800" dirty="0"/>
              <a:t>of the Administration </a:t>
            </a:r>
            <a:r>
              <a:rPr lang="en-US" sz="800" dirty="0" smtClean="0"/>
              <a:t>on Intellectual and Developmental Disabilities; and the Director of the Independent Living Administration, reporting </a:t>
            </a:r>
            <a:r>
              <a:rPr lang="en-US" sz="800" dirty="0"/>
              <a:t>directly to the </a:t>
            </a:r>
            <a:r>
              <a:rPr lang="en-US" sz="800" dirty="0" smtClean="0"/>
              <a:t>ACL Administrator </a:t>
            </a:r>
            <a:r>
              <a:rPr lang="en-US" sz="800" dirty="0"/>
              <a:t>in carrying out </a:t>
            </a:r>
            <a:r>
              <a:rPr lang="en-US" sz="800" dirty="0" smtClean="0"/>
              <a:t>those functions, consistent </a:t>
            </a:r>
            <a:r>
              <a:rPr lang="en-US" sz="800" dirty="0"/>
              <a:t>with Section 701A of the Rehabilitation Act</a:t>
            </a:r>
            <a:r>
              <a:rPr lang="en-US" sz="800" dirty="0" smtClean="0"/>
              <a:t>.</a:t>
            </a:r>
            <a:endParaRPr lang="en-US" sz="800" dirty="0"/>
          </a:p>
        </p:txBody>
      </p:sp>
      <p:grpSp>
        <p:nvGrpSpPr>
          <p:cNvPr id="177" name="Group 176"/>
          <p:cNvGrpSpPr/>
          <p:nvPr/>
        </p:nvGrpSpPr>
        <p:grpSpPr>
          <a:xfrm>
            <a:off x="1022350" y="5676900"/>
            <a:ext cx="731520" cy="457200"/>
            <a:chOff x="107950" y="5970753"/>
            <a:chExt cx="731520" cy="457200"/>
          </a:xfrm>
        </p:grpSpPr>
        <p:sp>
          <p:nvSpPr>
            <p:cNvPr id="178" name="Rectangle 127"/>
            <p:cNvSpPr>
              <a:spLocks noChangeArrowheads="1"/>
            </p:cNvSpPr>
            <p:nvPr/>
          </p:nvSpPr>
          <p:spPr bwMode="auto">
            <a:xfrm>
              <a:off x="114300" y="5970753"/>
              <a:ext cx="718184" cy="457200"/>
            </a:xfrm>
            <a:prstGeom prst="rect">
              <a:avLst/>
            </a:prstGeom>
            <a:solidFill>
              <a:schemeClr val="bg1"/>
            </a:solidFill>
            <a:ln w="9525">
              <a:solidFill>
                <a:schemeClr val="tx1"/>
              </a:solidFill>
              <a:miter lim="800000"/>
              <a:headEnd/>
              <a:tailEnd/>
            </a:ln>
            <a:effectLst/>
          </p:spPr>
          <p:txBody>
            <a:bodyPr wrap="none" anchor="ctr"/>
            <a:lstStyle/>
            <a:p>
              <a:endParaRPr lang="en-US"/>
            </a:p>
          </p:txBody>
        </p:sp>
        <p:sp>
          <p:nvSpPr>
            <p:cNvPr id="180" name="Text Box 31"/>
            <p:cNvSpPr txBox="1">
              <a:spLocks noChangeArrowheads="1"/>
            </p:cNvSpPr>
            <p:nvPr/>
          </p:nvSpPr>
          <p:spPr bwMode="auto">
            <a:xfrm>
              <a:off x="107950" y="6040603"/>
              <a:ext cx="731520" cy="315747"/>
            </a:xfrm>
            <a:prstGeom prst="rect">
              <a:avLst/>
            </a:prstGeom>
            <a:noFill/>
            <a:ln w="9525">
              <a:noFill/>
              <a:miter lim="800000"/>
              <a:headEnd/>
              <a:tailEnd/>
            </a:ln>
            <a:effectLst/>
          </p:spPr>
          <p:txBody>
            <a:bodyPr anchor="ctr" anchorCtr="1"/>
            <a:lstStyle/>
            <a:p>
              <a:r>
                <a:rPr lang="en-US" sz="700" b="1" dirty="0" smtClean="0">
                  <a:latin typeface="Constantia" pitchFamily="18" charset="0"/>
                </a:rPr>
                <a:t>Region II</a:t>
              </a:r>
              <a:endParaRPr lang="en-US" sz="700" dirty="0">
                <a:latin typeface="Constantia" pitchFamily="18" charset="0"/>
              </a:endParaRPr>
            </a:p>
          </p:txBody>
        </p:sp>
      </p:grpSp>
      <p:grpSp>
        <p:nvGrpSpPr>
          <p:cNvPr id="181" name="Group 180"/>
          <p:cNvGrpSpPr/>
          <p:nvPr/>
        </p:nvGrpSpPr>
        <p:grpSpPr>
          <a:xfrm>
            <a:off x="3681730" y="5676900"/>
            <a:ext cx="731520" cy="457200"/>
            <a:chOff x="107950" y="5970753"/>
            <a:chExt cx="731520" cy="457200"/>
          </a:xfrm>
        </p:grpSpPr>
        <p:sp>
          <p:nvSpPr>
            <p:cNvPr id="182" name="Rectangle 127"/>
            <p:cNvSpPr>
              <a:spLocks noChangeArrowheads="1"/>
            </p:cNvSpPr>
            <p:nvPr/>
          </p:nvSpPr>
          <p:spPr bwMode="auto">
            <a:xfrm>
              <a:off x="114300" y="5970753"/>
              <a:ext cx="718184" cy="457200"/>
            </a:xfrm>
            <a:prstGeom prst="rect">
              <a:avLst/>
            </a:prstGeom>
            <a:solidFill>
              <a:schemeClr val="bg1"/>
            </a:solidFill>
            <a:ln w="9525">
              <a:solidFill>
                <a:schemeClr val="tx1"/>
              </a:solidFill>
              <a:miter lim="800000"/>
              <a:headEnd/>
              <a:tailEnd/>
            </a:ln>
            <a:effectLst/>
          </p:spPr>
          <p:txBody>
            <a:bodyPr wrap="none" anchor="ctr"/>
            <a:lstStyle/>
            <a:p>
              <a:endParaRPr lang="en-US"/>
            </a:p>
          </p:txBody>
        </p:sp>
        <p:sp>
          <p:nvSpPr>
            <p:cNvPr id="183" name="Text Box 31"/>
            <p:cNvSpPr txBox="1">
              <a:spLocks noChangeArrowheads="1"/>
            </p:cNvSpPr>
            <p:nvPr/>
          </p:nvSpPr>
          <p:spPr bwMode="auto">
            <a:xfrm>
              <a:off x="107950" y="6040603"/>
              <a:ext cx="731520" cy="315747"/>
            </a:xfrm>
            <a:prstGeom prst="rect">
              <a:avLst/>
            </a:prstGeom>
            <a:noFill/>
            <a:ln w="9525">
              <a:noFill/>
              <a:miter lim="800000"/>
              <a:headEnd/>
              <a:tailEnd/>
            </a:ln>
            <a:effectLst/>
          </p:spPr>
          <p:txBody>
            <a:bodyPr anchor="ctr" anchorCtr="1"/>
            <a:lstStyle/>
            <a:p>
              <a:r>
                <a:rPr lang="en-US" sz="700" b="1" dirty="0" smtClean="0">
                  <a:latin typeface="Constantia" pitchFamily="18" charset="0"/>
                </a:rPr>
                <a:t>Region V</a:t>
              </a:r>
              <a:endParaRPr lang="en-US" sz="700" dirty="0">
                <a:latin typeface="Constantia" pitchFamily="18" charset="0"/>
              </a:endParaRPr>
            </a:p>
          </p:txBody>
        </p:sp>
      </p:grpSp>
      <p:grpSp>
        <p:nvGrpSpPr>
          <p:cNvPr id="184" name="Group 183"/>
          <p:cNvGrpSpPr/>
          <p:nvPr/>
        </p:nvGrpSpPr>
        <p:grpSpPr>
          <a:xfrm>
            <a:off x="2805430" y="5676900"/>
            <a:ext cx="731520" cy="457200"/>
            <a:chOff x="107950" y="5970753"/>
            <a:chExt cx="731520" cy="457200"/>
          </a:xfrm>
        </p:grpSpPr>
        <p:sp>
          <p:nvSpPr>
            <p:cNvPr id="186" name="Rectangle 127"/>
            <p:cNvSpPr>
              <a:spLocks noChangeArrowheads="1"/>
            </p:cNvSpPr>
            <p:nvPr/>
          </p:nvSpPr>
          <p:spPr bwMode="auto">
            <a:xfrm>
              <a:off x="114300" y="5970753"/>
              <a:ext cx="718184" cy="457200"/>
            </a:xfrm>
            <a:prstGeom prst="rect">
              <a:avLst/>
            </a:prstGeom>
            <a:solidFill>
              <a:schemeClr val="bg1"/>
            </a:solidFill>
            <a:ln w="9525">
              <a:solidFill>
                <a:schemeClr val="tx1"/>
              </a:solidFill>
              <a:miter lim="800000"/>
              <a:headEnd/>
              <a:tailEnd/>
            </a:ln>
            <a:effectLst/>
          </p:spPr>
          <p:txBody>
            <a:bodyPr wrap="none" anchor="ctr"/>
            <a:lstStyle/>
            <a:p>
              <a:endParaRPr lang="en-US"/>
            </a:p>
          </p:txBody>
        </p:sp>
        <p:sp>
          <p:nvSpPr>
            <p:cNvPr id="188" name="Text Box 31"/>
            <p:cNvSpPr txBox="1">
              <a:spLocks noChangeArrowheads="1"/>
            </p:cNvSpPr>
            <p:nvPr/>
          </p:nvSpPr>
          <p:spPr bwMode="auto">
            <a:xfrm>
              <a:off x="107950" y="6040603"/>
              <a:ext cx="731520" cy="315747"/>
            </a:xfrm>
            <a:prstGeom prst="rect">
              <a:avLst/>
            </a:prstGeom>
            <a:noFill/>
            <a:ln w="9525">
              <a:noFill/>
              <a:miter lim="800000"/>
              <a:headEnd/>
              <a:tailEnd/>
            </a:ln>
            <a:effectLst/>
          </p:spPr>
          <p:txBody>
            <a:bodyPr anchor="ctr" anchorCtr="1"/>
            <a:lstStyle/>
            <a:p>
              <a:r>
                <a:rPr lang="en-US" sz="700" b="1" dirty="0" smtClean="0">
                  <a:latin typeface="Constantia" pitchFamily="18" charset="0"/>
                </a:rPr>
                <a:t>Region IV</a:t>
              </a:r>
              <a:endParaRPr lang="en-US" sz="700" dirty="0">
                <a:latin typeface="Constantia" pitchFamily="18" charset="0"/>
              </a:endParaRPr>
            </a:p>
          </p:txBody>
        </p:sp>
      </p:grpSp>
      <p:grpSp>
        <p:nvGrpSpPr>
          <p:cNvPr id="191" name="Group 190"/>
          <p:cNvGrpSpPr/>
          <p:nvPr/>
        </p:nvGrpSpPr>
        <p:grpSpPr>
          <a:xfrm>
            <a:off x="1922780" y="5676900"/>
            <a:ext cx="731520" cy="457200"/>
            <a:chOff x="107950" y="5970753"/>
            <a:chExt cx="731520" cy="457200"/>
          </a:xfrm>
        </p:grpSpPr>
        <p:sp>
          <p:nvSpPr>
            <p:cNvPr id="196" name="Rectangle 127"/>
            <p:cNvSpPr>
              <a:spLocks noChangeArrowheads="1"/>
            </p:cNvSpPr>
            <p:nvPr/>
          </p:nvSpPr>
          <p:spPr bwMode="auto">
            <a:xfrm>
              <a:off x="114300" y="5970753"/>
              <a:ext cx="718184" cy="457200"/>
            </a:xfrm>
            <a:prstGeom prst="rect">
              <a:avLst/>
            </a:prstGeom>
            <a:solidFill>
              <a:schemeClr val="bg1"/>
            </a:solidFill>
            <a:ln w="9525">
              <a:solidFill>
                <a:schemeClr val="tx1"/>
              </a:solidFill>
              <a:miter lim="800000"/>
              <a:headEnd/>
              <a:tailEnd/>
            </a:ln>
            <a:effectLst/>
          </p:spPr>
          <p:txBody>
            <a:bodyPr wrap="none" anchor="ctr"/>
            <a:lstStyle/>
            <a:p>
              <a:endParaRPr lang="en-US"/>
            </a:p>
          </p:txBody>
        </p:sp>
        <p:sp>
          <p:nvSpPr>
            <p:cNvPr id="197" name="Text Box 31"/>
            <p:cNvSpPr txBox="1">
              <a:spLocks noChangeArrowheads="1"/>
            </p:cNvSpPr>
            <p:nvPr/>
          </p:nvSpPr>
          <p:spPr bwMode="auto">
            <a:xfrm>
              <a:off x="107950" y="6040603"/>
              <a:ext cx="731520" cy="315747"/>
            </a:xfrm>
            <a:prstGeom prst="rect">
              <a:avLst/>
            </a:prstGeom>
            <a:noFill/>
            <a:ln w="9525">
              <a:noFill/>
              <a:miter lim="800000"/>
              <a:headEnd/>
              <a:tailEnd/>
            </a:ln>
            <a:effectLst/>
          </p:spPr>
          <p:txBody>
            <a:bodyPr anchor="ctr" anchorCtr="1"/>
            <a:lstStyle/>
            <a:p>
              <a:r>
                <a:rPr lang="en-US" sz="700" b="1" dirty="0" smtClean="0">
                  <a:latin typeface="Constantia" pitchFamily="18" charset="0"/>
                </a:rPr>
                <a:t>Region III</a:t>
              </a:r>
              <a:endParaRPr lang="en-US" sz="700" dirty="0">
                <a:latin typeface="Constantia" pitchFamily="18" charset="0"/>
              </a:endParaRPr>
            </a:p>
          </p:txBody>
        </p:sp>
      </p:grpSp>
      <p:grpSp>
        <p:nvGrpSpPr>
          <p:cNvPr id="210" name="Group 209"/>
          <p:cNvGrpSpPr/>
          <p:nvPr/>
        </p:nvGrpSpPr>
        <p:grpSpPr>
          <a:xfrm>
            <a:off x="146050" y="5676900"/>
            <a:ext cx="731520" cy="457200"/>
            <a:chOff x="107950" y="5970753"/>
            <a:chExt cx="731520" cy="457200"/>
          </a:xfrm>
        </p:grpSpPr>
        <p:sp>
          <p:nvSpPr>
            <p:cNvPr id="211" name="Rectangle 127"/>
            <p:cNvSpPr>
              <a:spLocks noChangeArrowheads="1"/>
            </p:cNvSpPr>
            <p:nvPr/>
          </p:nvSpPr>
          <p:spPr bwMode="auto">
            <a:xfrm>
              <a:off x="114300" y="5970753"/>
              <a:ext cx="718184" cy="457200"/>
            </a:xfrm>
            <a:prstGeom prst="rect">
              <a:avLst/>
            </a:prstGeom>
            <a:solidFill>
              <a:schemeClr val="bg1"/>
            </a:solidFill>
            <a:ln w="9525">
              <a:solidFill>
                <a:schemeClr val="tx1"/>
              </a:solidFill>
              <a:miter lim="800000"/>
              <a:headEnd/>
              <a:tailEnd/>
            </a:ln>
            <a:effectLst/>
          </p:spPr>
          <p:txBody>
            <a:bodyPr wrap="none" anchor="ctr"/>
            <a:lstStyle/>
            <a:p>
              <a:endParaRPr lang="en-US"/>
            </a:p>
          </p:txBody>
        </p:sp>
        <p:sp>
          <p:nvSpPr>
            <p:cNvPr id="212" name="Text Box 31"/>
            <p:cNvSpPr txBox="1">
              <a:spLocks noChangeArrowheads="1"/>
            </p:cNvSpPr>
            <p:nvPr/>
          </p:nvSpPr>
          <p:spPr bwMode="auto">
            <a:xfrm>
              <a:off x="107950" y="6040603"/>
              <a:ext cx="731520" cy="315747"/>
            </a:xfrm>
            <a:prstGeom prst="rect">
              <a:avLst/>
            </a:prstGeom>
            <a:noFill/>
            <a:ln w="9525">
              <a:noFill/>
              <a:miter lim="800000"/>
              <a:headEnd/>
              <a:tailEnd/>
            </a:ln>
            <a:effectLst/>
          </p:spPr>
          <p:txBody>
            <a:bodyPr anchor="ctr" anchorCtr="1"/>
            <a:lstStyle/>
            <a:p>
              <a:r>
                <a:rPr lang="en-US" sz="700" b="1" dirty="0" smtClean="0">
                  <a:latin typeface="Constantia" pitchFamily="18" charset="0"/>
                </a:rPr>
                <a:t>Region I</a:t>
              </a:r>
              <a:endParaRPr lang="en-US" sz="700" dirty="0">
                <a:latin typeface="Constantia" pitchFamily="18" charset="0"/>
              </a:endParaRPr>
            </a:p>
          </p:txBody>
        </p:sp>
      </p:grpSp>
      <p:grpSp>
        <p:nvGrpSpPr>
          <p:cNvPr id="214" name="Group 213"/>
          <p:cNvGrpSpPr/>
          <p:nvPr/>
        </p:nvGrpSpPr>
        <p:grpSpPr>
          <a:xfrm>
            <a:off x="5594350" y="5676900"/>
            <a:ext cx="731520" cy="457200"/>
            <a:chOff x="107950" y="5970753"/>
            <a:chExt cx="731520" cy="457200"/>
          </a:xfrm>
        </p:grpSpPr>
        <p:sp>
          <p:nvSpPr>
            <p:cNvPr id="217" name="Rectangle 127"/>
            <p:cNvSpPr>
              <a:spLocks noChangeArrowheads="1"/>
            </p:cNvSpPr>
            <p:nvPr/>
          </p:nvSpPr>
          <p:spPr bwMode="auto">
            <a:xfrm>
              <a:off x="114300" y="5970753"/>
              <a:ext cx="718184" cy="457200"/>
            </a:xfrm>
            <a:prstGeom prst="rect">
              <a:avLst/>
            </a:prstGeom>
            <a:solidFill>
              <a:schemeClr val="bg1"/>
            </a:solidFill>
            <a:ln w="9525">
              <a:solidFill>
                <a:schemeClr val="tx1"/>
              </a:solidFill>
              <a:miter lim="800000"/>
              <a:headEnd/>
              <a:tailEnd/>
            </a:ln>
            <a:effectLst/>
          </p:spPr>
          <p:txBody>
            <a:bodyPr wrap="none" anchor="ctr"/>
            <a:lstStyle/>
            <a:p>
              <a:endParaRPr lang="en-US"/>
            </a:p>
          </p:txBody>
        </p:sp>
        <p:sp>
          <p:nvSpPr>
            <p:cNvPr id="218" name="Text Box 31"/>
            <p:cNvSpPr txBox="1">
              <a:spLocks noChangeArrowheads="1"/>
            </p:cNvSpPr>
            <p:nvPr/>
          </p:nvSpPr>
          <p:spPr bwMode="auto">
            <a:xfrm>
              <a:off x="107950" y="6040603"/>
              <a:ext cx="731520" cy="315747"/>
            </a:xfrm>
            <a:prstGeom prst="rect">
              <a:avLst/>
            </a:prstGeom>
            <a:noFill/>
            <a:ln w="9525">
              <a:noFill/>
              <a:miter lim="800000"/>
              <a:headEnd/>
              <a:tailEnd/>
            </a:ln>
            <a:effectLst/>
          </p:spPr>
          <p:txBody>
            <a:bodyPr anchor="ctr" anchorCtr="1"/>
            <a:lstStyle/>
            <a:p>
              <a:r>
                <a:rPr lang="en-US" sz="700" b="1" dirty="0" smtClean="0">
                  <a:latin typeface="Constantia" pitchFamily="18" charset="0"/>
                </a:rPr>
                <a:t>Region VII</a:t>
              </a:r>
              <a:endParaRPr lang="en-US" sz="700" dirty="0">
                <a:latin typeface="Constantia" pitchFamily="18" charset="0"/>
              </a:endParaRPr>
            </a:p>
          </p:txBody>
        </p:sp>
      </p:grpSp>
      <p:grpSp>
        <p:nvGrpSpPr>
          <p:cNvPr id="219" name="Group 218"/>
          <p:cNvGrpSpPr/>
          <p:nvPr/>
        </p:nvGrpSpPr>
        <p:grpSpPr>
          <a:xfrm>
            <a:off x="8253730" y="5676900"/>
            <a:ext cx="731520" cy="457200"/>
            <a:chOff x="107950" y="5970753"/>
            <a:chExt cx="731520" cy="457200"/>
          </a:xfrm>
        </p:grpSpPr>
        <p:sp>
          <p:nvSpPr>
            <p:cNvPr id="220" name="Rectangle 127"/>
            <p:cNvSpPr>
              <a:spLocks noChangeArrowheads="1"/>
            </p:cNvSpPr>
            <p:nvPr/>
          </p:nvSpPr>
          <p:spPr bwMode="auto">
            <a:xfrm>
              <a:off x="114300" y="5970753"/>
              <a:ext cx="718184" cy="457200"/>
            </a:xfrm>
            <a:prstGeom prst="rect">
              <a:avLst/>
            </a:prstGeom>
            <a:solidFill>
              <a:schemeClr val="bg1"/>
            </a:solidFill>
            <a:ln w="9525">
              <a:solidFill>
                <a:schemeClr val="tx1"/>
              </a:solidFill>
              <a:miter lim="800000"/>
              <a:headEnd/>
              <a:tailEnd/>
            </a:ln>
            <a:effectLst/>
          </p:spPr>
          <p:txBody>
            <a:bodyPr wrap="none" anchor="ctr"/>
            <a:lstStyle/>
            <a:p>
              <a:endParaRPr lang="en-US"/>
            </a:p>
          </p:txBody>
        </p:sp>
        <p:sp>
          <p:nvSpPr>
            <p:cNvPr id="221" name="Text Box 31"/>
            <p:cNvSpPr txBox="1">
              <a:spLocks noChangeArrowheads="1"/>
            </p:cNvSpPr>
            <p:nvPr/>
          </p:nvSpPr>
          <p:spPr bwMode="auto">
            <a:xfrm>
              <a:off x="107950" y="6040603"/>
              <a:ext cx="731520" cy="315747"/>
            </a:xfrm>
            <a:prstGeom prst="rect">
              <a:avLst/>
            </a:prstGeom>
            <a:noFill/>
            <a:ln w="9525">
              <a:noFill/>
              <a:miter lim="800000"/>
              <a:headEnd/>
              <a:tailEnd/>
            </a:ln>
            <a:effectLst/>
          </p:spPr>
          <p:txBody>
            <a:bodyPr anchor="ctr" anchorCtr="1"/>
            <a:lstStyle/>
            <a:p>
              <a:r>
                <a:rPr lang="en-US" sz="700" b="1" dirty="0" smtClean="0">
                  <a:latin typeface="Constantia" pitchFamily="18" charset="0"/>
                </a:rPr>
                <a:t>Region X</a:t>
              </a:r>
              <a:endParaRPr lang="en-US" sz="700" dirty="0">
                <a:latin typeface="Constantia" pitchFamily="18" charset="0"/>
              </a:endParaRPr>
            </a:p>
          </p:txBody>
        </p:sp>
      </p:grpSp>
      <p:grpSp>
        <p:nvGrpSpPr>
          <p:cNvPr id="222" name="Group 221"/>
          <p:cNvGrpSpPr/>
          <p:nvPr/>
        </p:nvGrpSpPr>
        <p:grpSpPr>
          <a:xfrm>
            <a:off x="7377430" y="5676900"/>
            <a:ext cx="731520" cy="457200"/>
            <a:chOff x="107950" y="5970753"/>
            <a:chExt cx="731520" cy="457200"/>
          </a:xfrm>
        </p:grpSpPr>
        <p:sp>
          <p:nvSpPr>
            <p:cNvPr id="223" name="Rectangle 127"/>
            <p:cNvSpPr>
              <a:spLocks noChangeArrowheads="1"/>
            </p:cNvSpPr>
            <p:nvPr/>
          </p:nvSpPr>
          <p:spPr bwMode="auto">
            <a:xfrm>
              <a:off x="114300" y="5970753"/>
              <a:ext cx="718184" cy="457200"/>
            </a:xfrm>
            <a:prstGeom prst="rect">
              <a:avLst/>
            </a:prstGeom>
            <a:solidFill>
              <a:schemeClr val="bg1"/>
            </a:solidFill>
            <a:ln w="9525">
              <a:solidFill>
                <a:schemeClr val="tx1"/>
              </a:solidFill>
              <a:miter lim="800000"/>
              <a:headEnd/>
              <a:tailEnd/>
            </a:ln>
            <a:effectLst/>
          </p:spPr>
          <p:txBody>
            <a:bodyPr wrap="none" anchor="ctr"/>
            <a:lstStyle/>
            <a:p>
              <a:endParaRPr lang="en-US"/>
            </a:p>
          </p:txBody>
        </p:sp>
        <p:sp>
          <p:nvSpPr>
            <p:cNvPr id="224" name="Text Box 31"/>
            <p:cNvSpPr txBox="1">
              <a:spLocks noChangeArrowheads="1"/>
            </p:cNvSpPr>
            <p:nvPr/>
          </p:nvSpPr>
          <p:spPr bwMode="auto">
            <a:xfrm>
              <a:off x="107950" y="6040603"/>
              <a:ext cx="731520" cy="315747"/>
            </a:xfrm>
            <a:prstGeom prst="rect">
              <a:avLst/>
            </a:prstGeom>
            <a:noFill/>
            <a:ln w="9525">
              <a:noFill/>
              <a:miter lim="800000"/>
              <a:headEnd/>
              <a:tailEnd/>
            </a:ln>
            <a:effectLst/>
          </p:spPr>
          <p:txBody>
            <a:bodyPr anchor="ctr" anchorCtr="1"/>
            <a:lstStyle/>
            <a:p>
              <a:r>
                <a:rPr lang="en-US" sz="700" b="1" dirty="0" smtClean="0">
                  <a:latin typeface="Constantia" pitchFamily="18" charset="0"/>
                </a:rPr>
                <a:t>Region IX</a:t>
              </a:r>
              <a:endParaRPr lang="en-US" sz="700" dirty="0">
                <a:latin typeface="Constantia" pitchFamily="18" charset="0"/>
              </a:endParaRPr>
            </a:p>
          </p:txBody>
        </p:sp>
      </p:grpSp>
      <p:grpSp>
        <p:nvGrpSpPr>
          <p:cNvPr id="228" name="Group 227"/>
          <p:cNvGrpSpPr/>
          <p:nvPr/>
        </p:nvGrpSpPr>
        <p:grpSpPr>
          <a:xfrm>
            <a:off x="6494780" y="5676900"/>
            <a:ext cx="731520" cy="457200"/>
            <a:chOff x="107950" y="5970753"/>
            <a:chExt cx="731520" cy="457200"/>
          </a:xfrm>
        </p:grpSpPr>
        <p:sp>
          <p:nvSpPr>
            <p:cNvPr id="229" name="Rectangle 127"/>
            <p:cNvSpPr>
              <a:spLocks noChangeArrowheads="1"/>
            </p:cNvSpPr>
            <p:nvPr/>
          </p:nvSpPr>
          <p:spPr bwMode="auto">
            <a:xfrm>
              <a:off x="114300" y="5970753"/>
              <a:ext cx="718184" cy="457200"/>
            </a:xfrm>
            <a:prstGeom prst="rect">
              <a:avLst/>
            </a:prstGeom>
            <a:solidFill>
              <a:schemeClr val="bg1"/>
            </a:solidFill>
            <a:ln w="9525">
              <a:solidFill>
                <a:schemeClr val="tx1"/>
              </a:solidFill>
              <a:miter lim="800000"/>
              <a:headEnd/>
              <a:tailEnd/>
            </a:ln>
            <a:effectLst/>
          </p:spPr>
          <p:txBody>
            <a:bodyPr wrap="none" anchor="ctr"/>
            <a:lstStyle/>
            <a:p>
              <a:endParaRPr lang="en-US"/>
            </a:p>
          </p:txBody>
        </p:sp>
        <p:sp>
          <p:nvSpPr>
            <p:cNvPr id="230" name="Text Box 31"/>
            <p:cNvSpPr txBox="1">
              <a:spLocks noChangeArrowheads="1"/>
            </p:cNvSpPr>
            <p:nvPr/>
          </p:nvSpPr>
          <p:spPr bwMode="auto">
            <a:xfrm>
              <a:off x="107950" y="6040603"/>
              <a:ext cx="731520" cy="315747"/>
            </a:xfrm>
            <a:prstGeom prst="rect">
              <a:avLst/>
            </a:prstGeom>
            <a:noFill/>
            <a:ln w="9525">
              <a:noFill/>
              <a:miter lim="800000"/>
              <a:headEnd/>
              <a:tailEnd/>
            </a:ln>
            <a:effectLst/>
          </p:spPr>
          <p:txBody>
            <a:bodyPr anchor="ctr" anchorCtr="1"/>
            <a:lstStyle/>
            <a:p>
              <a:r>
                <a:rPr lang="en-US" sz="700" b="1" dirty="0" smtClean="0">
                  <a:latin typeface="Constantia" pitchFamily="18" charset="0"/>
                </a:rPr>
                <a:t>Region VIII</a:t>
              </a:r>
              <a:endParaRPr lang="en-US" sz="700" dirty="0">
                <a:latin typeface="Constantia" pitchFamily="18" charset="0"/>
              </a:endParaRPr>
            </a:p>
          </p:txBody>
        </p:sp>
      </p:grpSp>
      <p:grpSp>
        <p:nvGrpSpPr>
          <p:cNvPr id="231" name="Group 230"/>
          <p:cNvGrpSpPr/>
          <p:nvPr/>
        </p:nvGrpSpPr>
        <p:grpSpPr>
          <a:xfrm>
            <a:off x="4718050" y="5676900"/>
            <a:ext cx="731520" cy="457200"/>
            <a:chOff x="107950" y="5970753"/>
            <a:chExt cx="731520" cy="457200"/>
          </a:xfrm>
        </p:grpSpPr>
        <p:sp>
          <p:nvSpPr>
            <p:cNvPr id="232" name="Rectangle 127"/>
            <p:cNvSpPr>
              <a:spLocks noChangeArrowheads="1"/>
            </p:cNvSpPr>
            <p:nvPr/>
          </p:nvSpPr>
          <p:spPr bwMode="auto">
            <a:xfrm>
              <a:off x="114300" y="5970753"/>
              <a:ext cx="718184" cy="457200"/>
            </a:xfrm>
            <a:prstGeom prst="rect">
              <a:avLst/>
            </a:prstGeom>
            <a:solidFill>
              <a:schemeClr val="bg1"/>
            </a:solidFill>
            <a:ln w="9525">
              <a:solidFill>
                <a:schemeClr val="tx1"/>
              </a:solidFill>
              <a:miter lim="800000"/>
              <a:headEnd/>
              <a:tailEnd/>
            </a:ln>
            <a:effectLst/>
          </p:spPr>
          <p:txBody>
            <a:bodyPr wrap="none" anchor="ctr"/>
            <a:lstStyle/>
            <a:p>
              <a:endParaRPr lang="en-US"/>
            </a:p>
          </p:txBody>
        </p:sp>
        <p:sp>
          <p:nvSpPr>
            <p:cNvPr id="233" name="Text Box 31"/>
            <p:cNvSpPr txBox="1">
              <a:spLocks noChangeArrowheads="1"/>
            </p:cNvSpPr>
            <p:nvPr/>
          </p:nvSpPr>
          <p:spPr bwMode="auto">
            <a:xfrm>
              <a:off x="107950" y="6040603"/>
              <a:ext cx="731520" cy="315747"/>
            </a:xfrm>
            <a:prstGeom prst="rect">
              <a:avLst/>
            </a:prstGeom>
            <a:noFill/>
            <a:ln w="9525">
              <a:noFill/>
              <a:miter lim="800000"/>
              <a:headEnd/>
              <a:tailEnd/>
            </a:ln>
            <a:effectLst/>
          </p:spPr>
          <p:txBody>
            <a:bodyPr anchor="ctr" anchorCtr="1"/>
            <a:lstStyle/>
            <a:p>
              <a:r>
                <a:rPr lang="en-US" sz="700" b="1" dirty="0" smtClean="0">
                  <a:latin typeface="Constantia" pitchFamily="18" charset="0"/>
                </a:rPr>
                <a:t>Region VI</a:t>
              </a:r>
              <a:endParaRPr lang="en-US" sz="700" dirty="0">
                <a:latin typeface="Constantia" pitchFamily="18" charset="0"/>
              </a:endParaRPr>
            </a:p>
          </p:txBody>
        </p:sp>
      </p:grpSp>
      <p:sp>
        <p:nvSpPr>
          <p:cNvPr id="14358" name="Text Box 22"/>
          <p:cNvSpPr txBox="1">
            <a:spLocks noChangeArrowheads="1"/>
          </p:cNvSpPr>
          <p:nvPr/>
        </p:nvSpPr>
        <p:spPr bwMode="auto">
          <a:xfrm>
            <a:off x="3832861" y="4934635"/>
            <a:ext cx="1463040" cy="323165"/>
          </a:xfrm>
          <a:prstGeom prst="rect">
            <a:avLst/>
          </a:prstGeom>
          <a:noFill/>
          <a:ln w="12700">
            <a:noFill/>
            <a:headEnd/>
            <a:tailEnd/>
          </a:ln>
        </p:spPr>
        <p:style>
          <a:lnRef idx="2">
            <a:schemeClr val="dk1"/>
          </a:lnRef>
          <a:fillRef idx="1">
            <a:schemeClr val="lt1"/>
          </a:fillRef>
          <a:effectRef idx="0">
            <a:schemeClr val="dk1"/>
          </a:effectRef>
          <a:fontRef idx="minor">
            <a:schemeClr val="dk1"/>
          </a:fontRef>
        </p:style>
        <p:txBody>
          <a:bodyPr wrap="square" anchor="ctr">
            <a:spAutoFit/>
          </a:bodyPr>
          <a:lstStyle/>
          <a:p>
            <a:pPr algn="ctr"/>
            <a:r>
              <a:rPr lang="en-US" sz="750" b="1" dirty="0" smtClean="0">
                <a:solidFill>
                  <a:schemeClr val="tx1"/>
                </a:solidFill>
                <a:latin typeface="Constantia" pitchFamily="18" charset="0"/>
              </a:rPr>
              <a:t>Center for Regional   Operations</a:t>
            </a:r>
            <a:endParaRPr lang="en-US" sz="750" dirty="0">
              <a:solidFill>
                <a:schemeClr val="tx1"/>
              </a:solidFill>
              <a:latin typeface="Constantia" pitchFamily="18" charset="0"/>
            </a:endParaRPr>
          </a:p>
        </p:txBody>
      </p:sp>
      <p:grpSp>
        <p:nvGrpSpPr>
          <p:cNvPr id="134" name="Group 133"/>
          <p:cNvGrpSpPr/>
          <p:nvPr/>
        </p:nvGrpSpPr>
        <p:grpSpPr>
          <a:xfrm>
            <a:off x="5289550" y="4133850"/>
            <a:ext cx="942976" cy="457200"/>
            <a:chOff x="5829300" y="3592950"/>
            <a:chExt cx="942976" cy="457200"/>
          </a:xfrm>
        </p:grpSpPr>
        <p:sp>
          <p:nvSpPr>
            <p:cNvPr id="138" name="Rectangle 13"/>
            <p:cNvSpPr>
              <a:spLocks noChangeArrowheads="1"/>
            </p:cNvSpPr>
            <p:nvPr/>
          </p:nvSpPr>
          <p:spPr bwMode="auto">
            <a:xfrm>
              <a:off x="5857876" y="3592950"/>
              <a:ext cx="914400" cy="457200"/>
            </a:xfrm>
            <a:prstGeom prst="rect">
              <a:avLst/>
            </a:prstGeom>
            <a:noFill/>
            <a:ln w="9525">
              <a:solidFill>
                <a:schemeClr val="tx1"/>
              </a:solidFill>
              <a:miter lim="800000"/>
              <a:headEnd/>
              <a:tailEnd/>
            </a:ln>
            <a:effectLst/>
          </p:spPr>
          <p:txBody>
            <a:bodyPr wrap="none" anchor="ctr"/>
            <a:lstStyle/>
            <a:p>
              <a:endParaRPr lang="en-US"/>
            </a:p>
          </p:txBody>
        </p:sp>
        <p:sp>
          <p:nvSpPr>
            <p:cNvPr id="139" name="Text Box 40"/>
            <p:cNvSpPr txBox="1">
              <a:spLocks noChangeArrowheads="1"/>
            </p:cNvSpPr>
            <p:nvPr/>
          </p:nvSpPr>
          <p:spPr bwMode="auto">
            <a:xfrm>
              <a:off x="5829300" y="3592950"/>
              <a:ext cx="914400" cy="457200"/>
            </a:xfrm>
            <a:prstGeom prst="rect">
              <a:avLst/>
            </a:prstGeom>
            <a:noFill/>
            <a:ln w="9525">
              <a:noFill/>
              <a:miter lim="800000"/>
              <a:headEnd/>
              <a:tailEnd/>
            </a:ln>
            <a:effectLst/>
          </p:spPr>
          <p:txBody>
            <a:bodyPr anchor="ctr" anchorCtr="1"/>
            <a:lstStyle/>
            <a:p>
              <a:pPr algn="ctr"/>
              <a:r>
                <a:rPr lang="en-US" sz="700" b="1" dirty="0">
                  <a:latin typeface="Constantia" pitchFamily="18" charset="0"/>
                </a:rPr>
                <a:t>Office of Disability </a:t>
              </a:r>
              <a:r>
                <a:rPr lang="en-US" sz="700" b="1" dirty="0" smtClean="0">
                  <a:latin typeface="Constantia" pitchFamily="18" charset="0"/>
                </a:rPr>
                <a:t>Services Innovation</a:t>
              </a:r>
              <a:endParaRPr lang="en-US" sz="700" b="1" dirty="0">
                <a:latin typeface="Constantia" pitchFamily="18" charset="0"/>
              </a:endParaRPr>
            </a:p>
          </p:txBody>
        </p:sp>
      </p:grpSp>
      <p:grpSp>
        <p:nvGrpSpPr>
          <p:cNvPr id="119" name="Group 118"/>
          <p:cNvGrpSpPr/>
          <p:nvPr/>
        </p:nvGrpSpPr>
        <p:grpSpPr>
          <a:xfrm>
            <a:off x="8041315" y="3573722"/>
            <a:ext cx="942976" cy="457200"/>
            <a:chOff x="5829300" y="3592950"/>
            <a:chExt cx="942976" cy="457200"/>
          </a:xfrm>
        </p:grpSpPr>
        <p:sp>
          <p:nvSpPr>
            <p:cNvPr id="120" name="Rectangle 13"/>
            <p:cNvSpPr>
              <a:spLocks noChangeArrowheads="1"/>
            </p:cNvSpPr>
            <p:nvPr/>
          </p:nvSpPr>
          <p:spPr bwMode="auto">
            <a:xfrm>
              <a:off x="5857876" y="3592950"/>
              <a:ext cx="914400" cy="457200"/>
            </a:xfrm>
            <a:prstGeom prst="rect">
              <a:avLst/>
            </a:prstGeom>
            <a:noFill/>
            <a:ln w="9525">
              <a:solidFill>
                <a:schemeClr val="tx1"/>
              </a:solidFill>
              <a:miter lim="800000"/>
              <a:headEnd/>
              <a:tailEnd/>
            </a:ln>
            <a:effectLst/>
          </p:spPr>
          <p:txBody>
            <a:bodyPr wrap="none" anchor="ctr"/>
            <a:lstStyle/>
            <a:p>
              <a:endParaRPr lang="en-US"/>
            </a:p>
          </p:txBody>
        </p:sp>
        <p:sp>
          <p:nvSpPr>
            <p:cNvPr id="122" name="Text Box 40"/>
            <p:cNvSpPr txBox="1">
              <a:spLocks noChangeArrowheads="1"/>
            </p:cNvSpPr>
            <p:nvPr/>
          </p:nvSpPr>
          <p:spPr bwMode="auto">
            <a:xfrm>
              <a:off x="5829300" y="3592950"/>
              <a:ext cx="914400" cy="457200"/>
            </a:xfrm>
            <a:prstGeom prst="rect">
              <a:avLst/>
            </a:prstGeom>
            <a:noFill/>
            <a:ln w="9525">
              <a:noFill/>
              <a:miter lim="800000"/>
              <a:headEnd/>
              <a:tailEnd/>
            </a:ln>
            <a:effectLst/>
          </p:spPr>
          <p:txBody>
            <a:bodyPr anchor="ctr" anchorCtr="1"/>
            <a:lstStyle/>
            <a:p>
              <a:pPr algn="ctr"/>
              <a:r>
                <a:rPr lang="en-US" sz="700" b="1" dirty="0">
                  <a:latin typeface="Constantia" pitchFamily="18" charset="0"/>
                </a:rPr>
                <a:t>Office of </a:t>
              </a:r>
              <a:r>
                <a:rPr lang="en-US" sz="700" b="1" dirty="0" smtClean="0">
                  <a:latin typeface="Constantia" pitchFamily="18" charset="0"/>
                </a:rPr>
                <a:t>Research Sciences</a:t>
              </a:r>
              <a:endParaRPr lang="en-US" sz="700" b="1" dirty="0">
                <a:latin typeface="Constantia" pitchFamily="18" charset="0"/>
              </a:endParaRPr>
            </a:p>
          </p:txBody>
        </p:sp>
      </p:grpSp>
      <p:sp>
        <p:nvSpPr>
          <p:cNvPr id="123" name="Text Box 48"/>
          <p:cNvSpPr txBox="1">
            <a:spLocks noChangeArrowheads="1"/>
          </p:cNvSpPr>
          <p:nvPr/>
        </p:nvSpPr>
        <p:spPr bwMode="auto">
          <a:xfrm>
            <a:off x="6878472" y="3563772"/>
            <a:ext cx="1032918" cy="457200"/>
          </a:xfrm>
          <a:prstGeom prst="rect">
            <a:avLst/>
          </a:prstGeom>
          <a:noFill/>
          <a:ln w="9525">
            <a:noFill/>
            <a:miter lim="800000"/>
            <a:headEnd/>
            <a:tailEnd/>
          </a:ln>
          <a:effectLst/>
        </p:spPr>
        <p:txBody>
          <a:bodyPr anchor="ctr" anchorCtr="1"/>
          <a:lstStyle/>
          <a:p>
            <a:pPr algn="ctr"/>
            <a:r>
              <a:rPr lang="en-US" sz="700" b="1" dirty="0" smtClean="0">
                <a:latin typeface="Constantia" pitchFamily="18" charset="0"/>
              </a:rPr>
              <a:t>Office of Research Administration</a:t>
            </a:r>
            <a:endParaRPr lang="en-US" sz="700" b="1" dirty="0">
              <a:latin typeface="Constantia" pitchFamily="18" charset="0"/>
            </a:endParaRPr>
          </a:p>
        </p:txBody>
      </p:sp>
      <p:sp>
        <p:nvSpPr>
          <p:cNvPr id="124" name="Rectangle 8"/>
          <p:cNvSpPr>
            <a:spLocks noChangeArrowheads="1"/>
          </p:cNvSpPr>
          <p:nvPr/>
        </p:nvSpPr>
        <p:spPr bwMode="auto">
          <a:xfrm>
            <a:off x="6946891" y="3573664"/>
            <a:ext cx="914400" cy="457200"/>
          </a:xfrm>
          <a:prstGeom prst="rect">
            <a:avLst/>
          </a:prstGeom>
          <a:noFill/>
          <a:ln w="9525">
            <a:solidFill>
              <a:schemeClr val="tx1"/>
            </a:solidFill>
            <a:miter lim="800000"/>
            <a:headEnd/>
            <a:tailEnd/>
          </a:ln>
          <a:effectLst/>
        </p:spPr>
        <p:txBody>
          <a:bodyPr wrap="none" anchor="ctr"/>
          <a:lstStyle/>
          <a:p>
            <a:endParaRPr lang="en-US"/>
          </a:p>
        </p:txBody>
      </p:sp>
      <p:sp>
        <p:nvSpPr>
          <p:cNvPr id="125" name="Line 15"/>
          <p:cNvSpPr>
            <a:spLocks noChangeShapeType="1"/>
          </p:cNvSpPr>
          <p:nvPr/>
        </p:nvSpPr>
        <p:spPr bwMode="auto">
          <a:xfrm>
            <a:off x="7856527" y="3762319"/>
            <a:ext cx="213361" cy="0"/>
          </a:xfrm>
          <a:prstGeom prst="line">
            <a:avLst/>
          </a:prstGeom>
          <a:noFill/>
          <a:ln w="12700">
            <a:solidFill>
              <a:schemeClr val="tx1"/>
            </a:solidFill>
            <a:round/>
            <a:headEnd/>
            <a:tailEnd/>
          </a:ln>
          <a:effectLst/>
        </p:spPr>
        <p:txBody>
          <a:bodyPr/>
          <a:lstStyle/>
          <a:p>
            <a:endParaRPr lang="en-US" dirty="0"/>
          </a:p>
        </p:txBody>
      </p:sp>
      <p:sp>
        <p:nvSpPr>
          <p:cNvPr id="14455" name="Rectangle 119"/>
          <p:cNvSpPr>
            <a:spLocks noChangeArrowheads="1"/>
          </p:cNvSpPr>
          <p:nvPr/>
        </p:nvSpPr>
        <p:spPr bwMode="auto">
          <a:xfrm>
            <a:off x="3832861" y="4754880"/>
            <a:ext cx="1463040" cy="731520"/>
          </a:xfrm>
          <a:prstGeom prst="rect">
            <a:avLst/>
          </a:prstGeom>
          <a:noFill/>
          <a:ln w="9525">
            <a:solidFill>
              <a:schemeClr val="tx1"/>
            </a:solidFill>
            <a:miter lim="800000"/>
            <a:headEnd/>
            <a:tailEnd/>
          </a:ln>
          <a:effectLst/>
        </p:spPr>
        <p:txBody>
          <a:bodyPr wrap="none" anchor="ctr"/>
          <a:lstStyle/>
          <a:p>
            <a:endParaRPr lang="en-US"/>
          </a:p>
        </p:txBody>
      </p:sp>
    </p:spTree>
    <p:extLst>
      <p:ext uri="{BB962C8B-B14F-4D97-AF65-F5344CB8AC3E}">
        <p14:creationId xmlns:p14="http://schemas.microsoft.com/office/powerpoint/2010/main" val="28929735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AoD Leadership</a:t>
            </a:r>
            <a:endParaRPr lang="en-US" dirty="0"/>
          </a:p>
        </p:txBody>
      </p:sp>
      <p:sp>
        <p:nvSpPr>
          <p:cNvPr id="3" name="Content Placeholder 2"/>
          <p:cNvSpPr>
            <a:spLocks noGrp="1"/>
          </p:cNvSpPr>
          <p:nvPr>
            <p:ph idx="1"/>
          </p:nvPr>
        </p:nvSpPr>
        <p:spPr/>
        <p:txBody>
          <a:bodyPr>
            <a:normAutofit lnSpcReduction="10000"/>
          </a:bodyPr>
          <a:lstStyle/>
          <a:p>
            <a:r>
              <a:rPr lang="en-US" sz="2400" b="1" dirty="0" smtClean="0"/>
              <a:t>Julie Hocker, </a:t>
            </a:r>
            <a:r>
              <a:rPr lang="en-US" sz="2400" dirty="0" smtClean="0"/>
              <a:t>Commissioner</a:t>
            </a:r>
          </a:p>
          <a:p>
            <a:pPr marL="457200" lvl="1" indent="0">
              <a:buNone/>
            </a:pPr>
            <a:endParaRPr lang="en-US" sz="2400" dirty="0"/>
          </a:p>
          <a:p>
            <a:r>
              <a:rPr lang="en-US" sz="2400" b="1" dirty="0"/>
              <a:t>Jennifer </a:t>
            </a:r>
            <a:r>
              <a:rPr lang="en-US" sz="2400" b="1" dirty="0" smtClean="0"/>
              <a:t>Johnson, </a:t>
            </a:r>
            <a:r>
              <a:rPr lang="en-US" sz="2400" dirty="0" smtClean="0"/>
              <a:t>Deputy Commissioner and Director</a:t>
            </a:r>
            <a:r>
              <a:rPr lang="en-US" sz="2400" dirty="0"/>
              <a:t>, </a:t>
            </a:r>
            <a:r>
              <a:rPr lang="en-US" sz="2400" dirty="0" smtClean="0"/>
              <a:t>Office on Disability Service Innovations</a:t>
            </a:r>
          </a:p>
          <a:p>
            <a:endParaRPr lang="en-US" sz="2400" dirty="0" smtClean="0"/>
          </a:p>
          <a:p>
            <a:r>
              <a:rPr lang="en-US" sz="2400" b="1" dirty="0" smtClean="0"/>
              <a:t>Allison Cruz, </a:t>
            </a:r>
            <a:r>
              <a:rPr lang="en-US" sz="2400" dirty="0" smtClean="0"/>
              <a:t>Acting Director, Office on Intellectual and Developmental Disabilities</a:t>
            </a:r>
          </a:p>
          <a:p>
            <a:pPr marL="0" indent="0">
              <a:buNone/>
            </a:pPr>
            <a:endParaRPr lang="en-US" sz="2400" dirty="0" smtClean="0"/>
          </a:p>
          <a:p>
            <a:r>
              <a:rPr lang="en-US" sz="2400" b="1" dirty="0" smtClean="0"/>
              <a:t>Corinna Stiles, </a:t>
            </a:r>
            <a:r>
              <a:rPr lang="en-US" sz="2400" dirty="0" smtClean="0"/>
              <a:t>Director, Office of Independent Living Programs </a:t>
            </a:r>
          </a:p>
          <a:p>
            <a:endParaRPr lang="en-US" sz="2400" b="1" dirty="0" smtClean="0"/>
          </a:p>
          <a:p>
            <a:endParaRPr lang="en-US" sz="2000" dirty="0"/>
          </a:p>
          <a:p>
            <a:pPr marL="457200" lvl="1" indent="0">
              <a:buNone/>
            </a:pPr>
            <a:endParaRPr lang="en-US" sz="2000" dirty="0"/>
          </a:p>
          <a:p>
            <a:endParaRPr lang="en-US" dirty="0"/>
          </a:p>
        </p:txBody>
      </p:sp>
      <p:sp>
        <p:nvSpPr>
          <p:cNvPr id="4" name="Slide Number Placeholder 3"/>
          <p:cNvSpPr>
            <a:spLocks noGrp="1"/>
          </p:cNvSpPr>
          <p:nvPr>
            <p:ph type="sldNum" sz="quarter" idx="12"/>
          </p:nvPr>
        </p:nvSpPr>
        <p:spPr/>
        <p:txBody>
          <a:bodyPr/>
          <a:lstStyle/>
          <a:p>
            <a:fld id="{7AA28999-D008-419E-9628-EE1C64F81F4C}" type="slidenum">
              <a:rPr lang="en-US" smtClean="0"/>
              <a:pPr/>
              <a:t>23</a:t>
            </a:fld>
            <a:endParaRPr lang="en-US" dirty="0"/>
          </a:p>
        </p:txBody>
      </p:sp>
    </p:spTree>
    <p:extLst>
      <p:ext uri="{BB962C8B-B14F-4D97-AF65-F5344CB8AC3E}">
        <p14:creationId xmlns:p14="http://schemas.microsoft.com/office/powerpoint/2010/main" val="29260035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ODSI Staff Contact Information</a:t>
            </a:r>
            <a:endParaRPr lang="en-US" dirty="0"/>
          </a:p>
        </p:txBody>
      </p:sp>
      <p:sp>
        <p:nvSpPr>
          <p:cNvPr id="3" name="Content Placeholder 2"/>
          <p:cNvSpPr>
            <a:spLocks noGrp="1"/>
          </p:cNvSpPr>
          <p:nvPr>
            <p:ph idx="1"/>
          </p:nvPr>
        </p:nvSpPr>
        <p:spPr>
          <a:xfrm>
            <a:off x="228600" y="1295400"/>
            <a:ext cx="8839200" cy="5060950"/>
          </a:xfrm>
        </p:spPr>
        <p:txBody>
          <a:bodyPr>
            <a:normAutofit/>
          </a:bodyPr>
          <a:lstStyle/>
          <a:p>
            <a:pPr fontAlgn="t"/>
            <a:r>
              <a:rPr lang="en-US" sz="2400" b="1" dirty="0" smtClean="0"/>
              <a:t>Ophelia McLain </a:t>
            </a:r>
            <a:r>
              <a:rPr lang="en-US" sz="2400" dirty="0" smtClean="0"/>
              <a:t>P&amp;A Program Lead </a:t>
            </a:r>
            <a:r>
              <a:rPr lang="en-US" sz="2400" dirty="0" smtClean="0"/>
              <a:t>202-795-7401 </a:t>
            </a:r>
            <a:r>
              <a:rPr lang="en-US" sz="2400" dirty="0" smtClean="0">
                <a:hlinkClick r:id="rId3"/>
              </a:rPr>
              <a:t>Ophelia.McLain@acl.hhs.gov</a:t>
            </a:r>
            <a:r>
              <a:rPr lang="en-US" sz="2400" dirty="0" smtClean="0"/>
              <a:t> </a:t>
            </a:r>
            <a:endParaRPr lang="en-US" sz="2400" dirty="0" smtClean="0"/>
          </a:p>
          <a:p>
            <a:pPr fontAlgn="t"/>
            <a:r>
              <a:rPr lang="en-US" sz="2400" dirty="0" smtClean="0"/>
              <a:t>Project Officers:</a:t>
            </a:r>
          </a:p>
          <a:p>
            <a:pPr lvl="1" fontAlgn="t"/>
            <a:r>
              <a:rPr lang="en-US" sz="2200" b="1" dirty="0" smtClean="0"/>
              <a:t>Katherine Cargill-Willis </a:t>
            </a:r>
            <a:r>
              <a:rPr lang="en-US" sz="2200" dirty="0" smtClean="0"/>
              <a:t>202-795-7322 </a:t>
            </a:r>
            <a:r>
              <a:rPr lang="en-US" sz="2200" dirty="0" smtClean="0">
                <a:hlinkClick r:id="rId4"/>
              </a:rPr>
              <a:t>Katherine.Cargill-willis@acl.hhs.gov</a:t>
            </a:r>
            <a:r>
              <a:rPr lang="en-US" sz="2200" dirty="0" smtClean="0"/>
              <a:t> </a:t>
            </a:r>
          </a:p>
          <a:p>
            <a:pPr lvl="1" fontAlgn="t"/>
            <a:r>
              <a:rPr lang="en-US" sz="2200" b="1" dirty="0" smtClean="0"/>
              <a:t>Larissa </a:t>
            </a:r>
            <a:r>
              <a:rPr lang="en-US" sz="2200" b="1" dirty="0" err="1" smtClean="0"/>
              <a:t>Crossen</a:t>
            </a:r>
            <a:r>
              <a:rPr lang="en-US" sz="2200" b="1" dirty="0" smtClean="0"/>
              <a:t> </a:t>
            </a:r>
            <a:r>
              <a:rPr lang="en-US" sz="2200" dirty="0" smtClean="0"/>
              <a:t>202-795-7333 </a:t>
            </a:r>
            <a:r>
              <a:rPr lang="en-US" sz="2200" dirty="0" smtClean="0">
                <a:hlinkClick r:id="rId5"/>
              </a:rPr>
              <a:t>Larissa.Crossen@acl.hhs.gov</a:t>
            </a:r>
            <a:r>
              <a:rPr lang="en-US" sz="2200" dirty="0" smtClean="0"/>
              <a:t> </a:t>
            </a:r>
          </a:p>
          <a:p>
            <a:pPr lvl="1" fontAlgn="t"/>
            <a:r>
              <a:rPr lang="en-US" sz="2200" b="1" dirty="0" smtClean="0"/>
              <a:t>Rebecca Ellison </a:t>
            </a:r>
            <a:r>
              <a:rPr lang="en-US" sz="2200" dirty="0" smtClean="0"/>
              <a:t>202-795-7364 </a:t>
            </a:r>
            <a:r>
              <a:rPr lang="en-US" sz="2200" dirty="0" smtClean="0">
                <a:hlinkClick r:id="rId6"/>
              </a:rPr>
              <a:t>Rebecca.Ellison@acl.hhs.gov</a:t>
            </a:r>
            <a:r>
              <a:rPr lang="en-US" sz="2200" dirty="0" smtClean="0"/>
              <a:t> </a:t>
            </a:r>
          </a:p>
          <a:p>
            <a:pPr lvl="1" fontAlgn="t"/>
            <a:r>
              <a:rPr lang="en-US" sz="2200" b="1" dirty="0" smtClean="0"/>
              <a:t>Dana Fink </a:t>
            </a:r>
            <a:r>
              <a:rPr lang="en-US" sz="2200" dirty="0" smtClean="0"/>
              <a:t>202-795-7604 </a:t>
            </a:r>
            <a:r>
              <a:rPr lang="en-US" sz="2200" dirty="0" smtClean="0">
                <a:hlinkClick r:id="rId7"/>
              </a:rPr>
              <a:t>Dana.Fink@acl.hhs.gov</a:t>
            </a:r>
            <a:r>
              <a:rPr lang="en-US" sz="2200" dirty="0" smtClean="0"/>
              <a:t> </a:t>
            </a:r>
          </a:p>
          <a:p>
            <a:pPr lvl="1" fontAlgn="t"/>
            <a:r>
              <a:rPr lang="en-US" sz="2200" b="1" dirty="0" smtClean="0"/>
              <a:t>Elizabeth Leef </a:t>
            </a:r>
            <a:r>
              <a:rPr lang="en-US" sz="2200" dirty="0" smtClean="0"/>
              <a:t>202-475-2482 </a:t>
            </a:r>
            <a:r>
              <a:rPr lang="en-US" sz="2200" dirty="0" smtClean="0">
                <a:hlinkClick r:id="rId8"/>
              </a:rPr>
              <a:t>Elizabeth.Leef@acl.hhs.gov</a:t>
            </a:r>
            <a:r>
              <a:rPr lang="en-US" sz="2200" dirty="0" smtClean="0"/>
              <a:t> </a:t>
            </a:r>
          </a:p>
          <a:p>
            <a:pPr lvl="1" fontAlgn="t"/>
            <a:r>
              <a:rPr lang="en-US" sz="2200" b="1" dirty="0" smtClean="0"/>
              <a:t>Wilma Roberts</a:t>
            </a:r>
            <a:r>
              <a:rPr lang="en-US" sz="2200" dirty="0" smtClean="0"/>
              <a:t> 202-795-7449 </a:t>
            </a:r>
            <a:r>
              <a:rPr lang="en-US" sz="2200" dirty="0" smtClean="0">
                <a:hlinkClick r:id="rId9"/>
              </a:rPr>
              <a:t>Wilma.Roberts@acl.hhs.gov</a:t>
            </a:r>
            <a:r>
              <a:rPr lang="en-US" sz="2200" dirty="0" smtClean="0"/>
              <a:t> </a:t>
            </a:r>
          </a:p>
          <a:p>
            <a:pPr lvl="1" fontAlgn="t"/>
            <a:r>
              <a:rPr lang="en-US" sz="2200" b="1" dirty="0" err="1" smtClean="0"/>
              <a:t>Melvenia</a:t>
            </a:r>
            <a:r>
              <a:rPr lang="en-US" sz="2200" b="1" dirty="0" smtClean="0"/>
              <a:t> Wright </a:t>
            </a:r>
            <a:r>
              <a:rPr lang="en-US" sz="2200" dirty="0" smtClean="0"/>
              <a:t>202-795-7472 </a:t>
            </a:r>
            <a:r>
              <a:rPr lang="en-US" sz="2200" dirty="0" smtClean="0">
                <a:hlinkClick r:id="rId10"/>
              </a:rPr>
              <a:t>Melvenia.Wright@acl.hhs.gov</a:t>
            </a:r>
            <a:r>
              <a:rPr lang="en-US" sz="2200" dirty="0" smtClean="0"/>
              <a:t> </a:t>
            </a:r>
            <a:endParaRPr lang="en-US" sz="2200" b="1" dirty="0"/>
          </a:p>
          <a:p>
            <a:pPr lvl="1" fontAlgn="t"/>
            <a:endParaRPr lang="en-US" sz="1900" dirty="0"/>
          </a:p>
          <a:p>
            <a:pPr marL="457200" lvl="1" indent="0" fontAlgn="t">
              <a:buNone/>
            </a:pPr>
            <a:endParaRPr lang="en-US" sz="1900" dirty="0"/>
          </a:p>
        </p:txBody>
      </p:sp>
      <p:sp>
        <p:nvSpPr>
          <p:cNvPr id="4" name="Slide Number Placeholder 3"/>
          <p:cNvSpPr>
            <a:spLocks noGrp="1"/>
          </p:cNvSpPr>
          <p:nvPr>
            <p:ph type="sldNum" sz="quarter" idx="12"/>
          </p:nvPr>
        </p:nvSpPr>
        <p:spPr/>
        <p:txBody>
          <a:bodyPr/>
          <a:lstStyle/>
          <a:p>
            <a:fld id="{7AA28999-D008-419E-9628-EE1C64F81F4C}" type="slidenum">
              <a:rPr lang="en-US" smtClean="0"/>
              <a:pPr/>
              <a:t>24</a:t>
            </a:fld>
            <a:endParaRPr lang="en-US" dirty="0"/>
          </a:p>
        </p:txBody>
      </p:sp>
    </p:spTree>
    <p:extLst>
      <p:ext uri="{BB962C8B-B14F-4D97-AF65-F5344CB8AC3E}">
        <p14:creationId xmlns:p14="http://schemas.microsoft.com/office/powerpoint/2010/main" val="36826099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Grants Management Fiscal Points of Contact</a:t>
            </a:r>
            <a:endParaRPr lang="en-US" dirty="0"/>
          </a:p>
        </p:txBody>
      </p:sp>
      <p:sp>
        <p:nvSpPr>
          <p:cNvPr id="3" name="Content Placeholder 2"/>
          <p:cNvSpPr>
            <a:spLocks noGrp="1"/>
          </p:cNvSpPr>
          <p:nvPr>
            <p:ph idx="1"/>
          </p:nvPr>
        </p:nvSpPr>
        <p:spPr>
          <a:xfrm>
            <a:off x="457200" y="1600200"/>
            <a:ext cx="8382000" cy="4190999"/>
          </a:xfrm>
        </p:spPr>
        <p:txBody>
          <a:bodyPr>
            <a:normAutofit fontScale="92500"/>
          </a:bodyPr>
          <a:lstStyle/>
          <a:p>
            <a:r>
              <a:rPr lang="en-US" sz="2600" b="1" dirty="0" smtClean="0"/>
              <a:t>Grants </a:t>
            </a:r>
            <a:r>
              <a:rPr lang="en-US" sz="2600" b="1" dirty="0"/>
              <a:t>Management: </a:t>
            </a:r>
            <a:endParaRPr lang="en-US" sz="2600" dirty="0"/>
          </a:p>
          <a:p>
            <a:pPr lvl="1"/>
            <a:r>
              <a:rPr lang="en-US" sz="2400" dirty="0"/>
              <a:t>Tanielle Chandler, </a:t>
            </a:r>
            <a:r>
              <a:rPr lang="en-US" sz="2400" dirty="0" smtClean="0"/>
              <a:t>Director</a:t>
            </a:r>
            <a:endParaRPr lang="en-US" sz="2400" dirty="0"/>
          </a:p>
          <a:p>
            <a:pPr lvl="2"/>
            <a:r>
              <a:rPr lang="en-US" dirty="0"/>
              <a:t>Phone: 202-795-7325</a:t>
            </a:r>
          </a:p>
          <a:p>
            <a:pPr lvl="2"/>
            <a:r>
              <a:rPr lang="en-US" dirty="0"/>
              <a:t>E-mail: </a:t>
            </a:r>
            <a:r>
              <a:rPr lang="en-US" dirty="0" smtClean="0">
                <a:hlinkClick r:id="rId3"/>
              </a:rPr>
              <a:t>tanielle.chandler@acl.hhs.gov</a:t>
            </a:r>
            <a:endParaRPr lang="en-US" dirty="0"/>
          </a:p>
          <a:p>
            <a:pPr lvl="1"/>
            <a:r>
              <a:rPr lang="en-US" sz="2400" dirty="0"/>
              <a:t>Renee Carruthers, Senior Grants Management Specialist</a:t>
            </a:r>
          </a:p>
          <a:p>
            <a:pPr lvl="2"/>
            <a:r>
              <a:rPr lang="en-US" dirty="0"/>
              <a:t>Phone:202-795-7407</a:t>
            </a:r>
          </a:p>
          <a:p>
            <a:pPr lvl="2"/>
            <a:r>
              <a:rPr lang="en-US" dirty="0"/>
              <a:t>Email: </a:t>
            </a:r>
            <a:r>
              <a:rPr lang="en-US" u="sng" dirty="0" smtClean="0">
                <a:hlinkClick r:id="rId4"/>
              </a:rPr>
              <a:t>renee.carruthers@acl.hhs.gov</a:t>
            </a:r>
            <a:r>
              <a:rPr lang="en-US" u="sng" dirty="0" smtClean="0"/>
              <a:t> </a:t>
            </a:r>
            <a:r>
              <a:rPr lang="en-US" dirty="0"/>
              <a:t>  </a:t>
            </a:r>
            <a:endParaRPr lang="en-US" dirty="0"/>
          </a:p>
          <a:p>
            <a:pPr lvl="1"/>
            <a:r>
              <a:rPr lang="en-US" sz="2400" dirty="0" smtClean="0"/>
              <a:t>Damian Francis, Financial Operations Specialist</a:t>
            </a:r>
          </a:p>
          <a:p>
            <a:pPr lvl="2"/>
            <a:r>
              <a:rPr lang="en-US" dirty="0" smtClean="0"/>
              <a:t>Phone: 202-795-7373</a:t>
            </a:r>
          </a:p>
          <a:p>
            <a:pPr lvl="2"/>
            <a:r>
              <a:rPr lang="en-US" dirty="0" smtClean="0"/>
              <a:t>Email: </a:t>
            </a:r>
            <a:r>
              <a:rPr lang="en-US" dirty="0" smtClean="0">
                <a:hlinkClick r:id="rId5"/>
              </a:rPr>
              <a:t>Damian.Francis@acl.hhs.gov</a:t>
            </a:r>
            <a:r>
              <a:rPr lang="en-US" dirty="0" smtClean="0"/>
              <a:t> </a:t>
            </a:r>
            <a:endParaRPr lang="en-US" dirty="0"/>
          </a:p>
          <a:p>
            <a:endParaRPr lang="en-US" sz="2800" dirty="0"/>
          </a:p>
        </p:txBody>
      </p:sp>
      <p:sp>
        <p:nvSpPr>
          <p:cNvPr id="4" name="Slide Number Placeholder 3"/>
          <p:cNvSpPr>
            <a:spLocks noGrp="1"/>
          </p:cNvSpPr>
          <p:nvPr>
            <p:ph type="sldNum" sz="quarter" idx="12"/>
          </p:nvPr>
        </p:nvSpPr>
        <p:spPr/>
        <p:txBody>
          <a:bodyPr/>
          <a:lstStyle/>
          <a:p>
            <a:fld id="{7AA28999-D008-419E-9628-EE1C64F81F4C}" type="slidenum">
              <a:rPr lang="en-US" smtClean="0"/>
              <a:pPr/>
              <a:t>25</a:t>
            </a:fld>
            <a:endParaRPr lang="en-US" dirty="0"/>
          </a:p>
        </p:txBody>
      </p:sp>
    </p:spTree>
    <p:extLst>
      <p:ext uri="{BB962C8B-B14F-4D97-AF65-F5344CB8AC3E}">
        <p14:creationId xmlns:p14="http://schemas.microsoft.com/office/powerpoint/2010/main" val="31987073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FY20 Funding Update</a:t>
            </a:r>
            <a:endParaRPr lang="en-US" dirty="0"/>
          </a:p>
        </p:txBody>
      </p:sp>
      <p:sp>
        <p:nvSpPr>
          <p:cNvPr id="3" name="Content Placeholder 2"/>
          <p:cNvSpPr>
            <a:spLocks noGrp="1"/>
          </p:cNvSpPr>
          <p:nvPr>
            <p:ph idx="1"/>
          </p:nvPr>
        </p:nvSpPr>
        <p:spPr/>
        <p:txBody>
          <a:bodyPr>
            <a:normAutofit/>
          </a:bodyPr>
          <a:lstStyle/>
          <a:p>
            <a:r>
              <a:rPr lang="en-US" sz="4000" b="1" dirty="0" smtClean="0">
                <a:cs typeface="Calibri" panose="020F0502020204030204" pitchFamily="34" charset="0"/>
              </a:rPr>
              <a:t>PADD </a:t>
            </a:r>
            <a:r>
              <a:rPr lang="en-US" sz="4000" dirty="0" smtClean="0">
                <a:cs typeface="Calibri" panose="020F0502020204030204" pitchFamily="34" charset="0"/>
              </a:rPr>
              <a:t>$40,784,000</a:t>
            </a:r>
          </a:p>
          <a:p>
            <a:r>
              <a:rPr lang="en-US" sz="4000" b="1" dirty="0" smtClean="0">
                <a:cs typeface="Calibri" panose="020F0502020204030204" pitchFamily="34" charset="0"/>
              </a:rPr>
              <a:t>PAAT</a:t>
            </a:r>
            <a:r>
              <a:rPr lang="en-US" sz="4000" dirty="0" smtClean="0">
                <a:cs typeface="Calibri" panose="020F0502020204030204" pitchFamily="34" charset="0"/>
              </a:rPr>
              <a:t> $4,800,000</a:t>
            </a:r>
            <a:endParaRPr lang="en-US" sz="4000" dirty="0">
              <a:cs typeface="Calibri" panose="020F0502020204030204" pitchFamily="34" charset="0"/>
            </a:endParaRPr>
          </a:p>
          <a:p>
            <a:r>
              <a:rPr lang="en-US" sz="4000" b="1" dirty="0" smtClean="0">
                <a:cs typeface="Calibri" panose="020F0502020204030204" pitchFamily="34" charset="0"/>
              </a:rPr>
              <a:t>PATBI</a:t>
            </a:r>
            <a:r>
              <a:rPr lang="en-US" sz="4000" dirty="0" smtClean="0">
                <a:cs typeface="Calibri" panose="020F0502020204030204" pitchFamily="34" charset="0"/>
              </a:rPr>
              <a:t> $4,000,000</a:t>
            </a:r>
          </a:p>
          <a:p>
            <a:r>
              <a:rPr lang="en-US" sz="4000" b="1" dirty="0" smtClean="0">
                <a:latin typeface="Arial" panose="020B0604020202020204" pitchFamily="34" charset="0"/>
                <a:cs typeface="Arial" panose="020B0604020202020204" pitchFamily="34" charset="0"/>
              </a:rPr>
              <a:t>PAVA</a:t>
            </a:r>
            <a:r>
              <a:rPr lang="en-US" sz="4000" dirty="0" smtClean="0">
                <a:latin typeface="Arial" panose="020B0604020202020204" pitchFamily="34" charset="0"/>
                <a:cs typeface="Arial" panose="020B0604020202020204" pitchFamily="34" charset="0"/>
              </a:rPr>
              <a:t> $7,463,000</a:t>
            </a:r>
            <a:endParaRPr lang="en-US" sz="3600" dirty="0" smtClean="0">
              <a:latin typeface="Arial" panose="020B0604020202020204" pitchFamily="34" charset="0"/>
              <a:cs typeface="Arial" panose="020B0604020202020204" pitchFamily="34" charset="0"/>
            </a:endParaRPr>
          </a:p>
          <a:p>
            <a:pPr>
              <a:buNone/>
            </a:pPr>
            <a:endParaRPr lang="en-US" sz="2200" dirty="0">
              <a:cs typeface="Calibri" panose="020F0502020204030204" pitchFamily="34" charset="0"/>
            </a:endParaRPr>
          </a:p>
          <a:p>
            <a:pPr>
              <a:buNone/>
            </a:pPr>
            <a:endParaRPr lang="en-US" sz="2200" dirty="0" smtClean="0">
              <a:cs typeface="Calibri" panose="020F0502020204030204" pitchFamily="34" charset="0"/>
            </a:endParaRPr>
          </a:p>
          <a:p>
            <a:pPr>
              <a:buNone/>
            </a:pPr>
            <a:endParaRPr lang="en-US" sz="4000" dirty="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7AA28999-D008-419E-9628-EE1C64F81F4C}" type="slidenum">
              <a:rPr lang="en-US" smtClean="0"/>
              <a:pPr/>
              <a:t>26</a:t>
            </a:fld>
            <a:endParaRPr lang="en-US" dirty="0"/>
          </a:p>
        </p:txBody>
      </p:sp>
    </p:spTree>
    <p:extLst>
      <p:ext uri="{BB962C8B-B14F-4D97-AF65-F5344CB8AC3E}">
        <p14:creationId xmlns:p14="http://schemas.microsoft.com/office/powerpoint/2010/main" val="8417744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Comments?</a:t>
            </a:r>
            <a:endParaRPr lang="en-US" dirty="0"/>
          </a:p>
        </p:txBody>
      </p:sp>
      <p:sp>
        <p:nvSpPr>
          <p:cNvPr id="3" name="Slide Number Placeholder 2"/>
          <p:cNvSpPr>
            <a:spLocks noGrp="1"/>
          </p:cNvSpPr>
          <p:nvPr>
            <p:ph type="sldNum" sz="quarter" idx="12"/>
          </p:nvPr>
        </p:nvSpPr>
        <p:spPr/>
        <p:txBody>
          <a:bodyPr/>
          <a:lstStyle/>
          <a:p>
            <a:fld id="{7AA28999-D008-419E-9628-EE1C64F81F4C}" type="slidenum">
              <a:rPr lang="en-US" smtClean="0"/>
              <a:pPr/>
              <a:t>27</a:t>
            </a:fld>
            <a:endParaRPr lang="en-US" dirty="0"/>
          </a:p>
        </p:txBody>
      </p:sp>
    </p:spTree>
    <p:extLst>
      <p:ext uri="{BB962C8B-B14F-4D97-AF65-F5344CB8AC3E}">
        <p14:creationId xmlns:p14="http://schemas.microsoft.com/office/powerpoint/2010/main" val="36054045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228600" y="76200"/>
            <a:ext cx="2971800" cy="1200329"/>
          </a:xfrm>
          <a:prstGeom prst="rect">
            <a:avLst/>
          </a:prstGeom>
          <a:noFill/>
        </p:spPr>
        <p:txBody>
          <a:bodyPr wrap="square" rtlCol="0">
            <a:spAutoFit/>
          </a:bodyPr>
          <a:lstStyle/>
          <a:p>
            <a:r>
              <a:rPr lang="en-US" sz="3600" dirty="0" smtClean="0"/>
              <a:t>AoD Priority Areas </a:t>
            </a:r>
            <a:endParaRPr lang="en-US" sz="3600" dirty="0"/>
          </a:p>
        </p:txBody>
      </p:sp>
      <p:graphicFrame>
        <p:nvGraphicFramePr>
          <p:cNvPr id="4" name="Diagram 3"/>
          <p:cNvGraphicFramePr/>
          <p:nvPr>
            <p:extLst>
              <p:ext uri="{D42A27DB-BD31-4B8C-83A1-F6EECF244321}">
                <p14:modId xmlns:p14="http://schemas.microsoft.com/office/powerpoint/2010/main" val="2414714802"/>
              </p:ext>
            </p:extLst>
          </p:nvPr>
        </p:nvGraphicFramePr>
        <p:xfrm>
          <a:off x="1" y="399365"/>
          <a:ext cx="9067800" cy="531563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439300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7" name="Straight Connector 36"/>
          <p:cNvCxnSpPr/>
          <p:nvPr/>
        </p:nvCxnSpPr>
        <p:spPr>
          <a:xfrm>
            <a:off x="646006" y="2966233"/>
            <a:ext cx="394385" cy="297109"/>
          </a:xfrm>
          <a:prstGeom prst="lin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H="1">
            <a:off x="1457869" y="2993276"/>
            <a:ext cx="386490" cy="299215"/>
          </a:xfrm>
          <a:prstGeom prst="lin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H="1">
            <a:off x="686142" y="4687358"/>
            <a:ext cx="179186" cy="194231"/>
          </a:xfrm>
          <a:prstGeom prst="lin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1535599" y="4520236"/>
            <a:ext cx="394385" cy="297109"/>
          </a:xfrm>
          <a:prstGeom prst="lin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flipV="1">
            <a:off x="7773330" y="3487542"/>
            <a:ext cx="501810" cy="447091"/>
          </a:xfrm>
          <a:prstGeom prst="lin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7752038" y="4851313"/>
            <a:ext cx="394385" cy="297109"/>
          </a:xfrm>
          <a:prstGeom prst="lin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1102287" y="32126"/>
            <a:ext cx="6731863" cy="646331"/>
          </a:xfrm>
          <a:prstGeom prst="rect">
            <a:avLst/>
          </a:prstGeom>
          <a:noFill/>
        </p:spPr>
        <p:txBody>
          <a:bodyPr wrap="square" rtlCol="0">
            <a:spAutoFit/>
          </a:bodyPr>
          <a:lstStyle/>
          <a:p>
            <a:pPr algn="r"/>
            <a:r>
              <a:rPr lang="en-US" sz="3600" dirty="0"/>
              <a:t>Healthy Living with a Disability </a:t>
            </a:r>
            <a:endParaRPr lang="en-US" sz="3600" dirty="0" smtClean="0"/>
          </a:p>
        </p:txBody>
      </p:sp>
      <p:sp>
        <p:nvSpPr>
          <p:cNvPr id="4" name="Freeform 3"/>
          <p:cNvSpPr/>
          <p:nvPr/>
        </p:nvSpPr>
        <p:spPr>
          <a:xfrm>
            <a:off x="2421301" y="4687339"/>
            <a:ext cx="1828801" cy="1828800"/>
          </a:xfrm>
          <a:custGeom>
            <a:avLst/>
            <a:gdLst>
              <a:gd name="connsiteX0" fmla="*/ 0 w 469635"/>
              <a:gd name="connsiteY0" fmla="*/ 204291 h 408582"/>
              <a:gd name="connsiteX1" fmla="*/ 102146 w 469635"/>
              <a:gd name="connsiteY1" fmla="*/ 0 h 408582"/>
              <a:gd name="connsiteX2" fmla="*/ 367490 w 469635"/>
              <a:gd name="connsiteY2" fmla="*/ 0 h 408582"/>
              <a:gd name="connsiteX3" fmla="*/ 469635 w 469635"/>
              <a:gd name="connsiteY3" fmla="*/ 204291 h 408582"/>
              <a:gd name="connsiteX4" fmla="*/ 367490 w 469635"/>
              <a:gd name="connsiteY4" fmla="*/ 408582 h 408582"/>
              <a:gd name="connsiteX5" fmla="*/ 102146 w 469635"/>
              <a:gd name="connsiteY5" fmla="*/ 408582 h 408582"/>
              <a:gd name="connsiteX6" fmla="*/ 0 w 469635"/>
              <a:gd name="connsiteY6" fmla="*/ 204291 h 408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9635" h="408582">
                <a:moveTo>
                  <a:pt x="234817" y="0"/>
                </a:moveTo>
                <a:lnTo>
                  <a:pt x="469634" y="88867"/>
                </a:lnTo>
                <a:lnTo>
                  <a:pt x="469634" y="319716"/>
                </a:lnTo>
                <a:lnTo>
                  <a:pt x="234818" y="408582"/>
                </a:lnTo>
                <a:lnTo>
                  <a:pt x="1" y="319716"/>
                </a:lnTo>
                <a:lnTo>
                  <a:pt x="1" y="88867"/>
                </a:lnTo>
                <a:lnTo>
                  <a:pt x="234817" y="0"/>
                </a:lnTo>
                <a:close/>
              </a:path>
            </a:pathLst>
          </a:custGeom>
          <a:solidFill>
            <a:schemeClr val="accent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lt1">
              <a:hueOff val="0"/>
              <a:satOff val="0"/>
              <a:lumOff val="0"/>
              <a:alphaOff val="0"/>
            </a:schemeClr>
          </a:lnRef>
          <a:fillRef idx="1">
            <a:schemeClr val="accent4">
              <a:shade val="50000"/>
              <a:hueOff val="0"/>
              <a:satOff val="0"/>
              <a:lumOff val="0"/>
              <a:alphaOff val="0"/>
            </a:schemeClr>
          </a:fillRef>
          <a:effectRef idx="0">
            <a:schemeClr val="accent4">
              <a:shade val="50000"/>
              <a:hueOff val="0"/>
              <a:satOff val="0"/>
              <a:lumOff val="0"/>
              <a:alphaOff val="0"/>
            </a:schemeClr>
          </a:effectRef>
          <a:fontRef idx="minor">
            <a:schemeClr val="lt1"/>
          </a:fontRef>
        </p:style>
        <p:txBody>
          <a:bodyPr spcFirstLastPara="0" vert="horz" wrap="square" lIns="82721" tIns="92236" rIns="82722" bIns="92235" numCol="1" spcCol="1270" anchor="ctr" anchorCtr="0">
            <a:noAutofit/>
          </a:bodyPr>
          <a:lstStyle/>
          <a:p>
            <a:pPr lvl="0" algn="ctr" defTabSz="222250">
              <a:lnSpc>
                <a:spcPct val="90000"/>
              </a:lnSpc>
              <a:spcBef>
                <a:spcPct val="0"/>
              </a:spcBef>
              <a:spcAft>
                <a:spcPct val="35000"/>
              </a:spcAft>
            </a:pPr>
            <a:r>
              <a:rPr lang="en-US" sz="1600" b="1" kern="1200" dirty="0" smtClean="0"/>
              <a:t>Neonatal Abstinence Syndrome Training </a:t>
            </a:r>
          </a:p>
          <a:p>
            <a:pPr lvl="0" algn="ctr" defTabSz="222250">
              <a:lnSpc>
                <a:spcPct val="90000"/>
              </a:lnSpc>
              <a:spcBef>
                <a:spcPct val="0"/>
              </a:spcBef>
              <a:spcAft>
                <a:spcPct val="35000"/>
              </a:spcAft>
            </a:pPr>
            <a:r>
              <a:rPr lang="en-US" sz="1600" b="1" kern="1200" dirty="0" smtClean="0"/>
              <a:t>(</a:t>
            </a:r>
            <a:r>
              <a:rPr lang="en-US" sz="1600" b="1" dirty="0" smtClean="0"/>
              <a:t>UCEDD NTI)</a:t>
            </a:r>
            <a:endParaRPr lang="en-US" sz="1600" b="1" kern="1200" dirty="0"/>
          </a:p>
        </p:txBody>
      </p:sp>
      <p:sp>
        <p:nvSpPr>
          <p:cNvPr id="9" name="Freeform 8"/>
          <p:cNvSpPr/>
          <p:nvPr/>
        </p:nvSpPr>
        <p:spPr>
          <a:xfrm>
            <a:off x="347743" y="2817911"/>
            <a:ext cx="1828801" cy="1828800"/>
          </a:xfrm>
          <a:custGeom>
            <a:avLst/>
            <a:gdLst>
              <a:gd name="connsiteX0" fmla="*/ 0 w 469635"/>
              <a:gd name="connsiteY0" fmla="*/ 204291 h 408582"/>
              <a:gd name="connsiteX1" fmla="*/ 102146 w 469635"/>
              <a:gd name="connsiteY1" fmla="*/ 0 h 408582"/>
              <a:gd name="connsiteX2" fmla="*/ 367490 w 469635"/>
              <a:gd name="connsiteY2" fmla="*/ 0 h 408582"/>
              <a:gd name="connsiteX3" fmla="*/ 469635 w 469635"/>
              <a:gd name="connsiteY3" fmla="*/ 204291 h 408582"/>
              <a:gd name="connsiteX4" fmla="*/ 367490 w 469635"/>
              <a:gd name="connsiteY4" fmla="*/ 408582 h 408582"/>
              <a:gd name="connsiteX5" fmla="*/ 102146 w 469635"/>
              <a:gd name="connsiteY5" fmla="*/ 408582 h 408582"/>
              <a:gd name="connsiteX6" fmla="*/ 0 w 469635"/>
              <a:gd name="connsiteY6" fmla="*/ 204291 h 408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9635" h="408582">
                <a:moveTo>
                  <a:pt x="234817" y="0"/>
                </a:moveTo>
                <a:lnTo>
                  <a:pt x="469634" y="88867"/>
                </a:lnTo>
                <a:lnTo>
                  <a:pt x="469634" y="319716"/>
                </a:lnTo>
                <a:lnTo>
                  <a:pt x="234818" y="408582"/>
                </a:lnTo>
                <a:lnTo>
                  <a:pt x="1" y="319716"/>
                </a:lnTo>
                <a:lnTo>
                  <a:pt x="1" y="88867"/>
                </a:lnTo>
                <a:lnTo>
                  <a:pt x="234817" y="0"/>
                </a:lnTo>
                <a:close/>
              </a:path>
            </a:pathLst>
          </a:cu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lt1">
              <a:hueOff val="0"/>
              <a:satOff val="0"/>
              <a:lumOff val="0"/>
              <a:alphaOff val="0"/>
            </a:schemeClr>
          </a:lnRef>
          <a:fillRef idx="1">
            <a:schemeClr val="accent4">
              <a:shade val="50000"/>
              <a:hueOff val="-118841"/>
              <a:satOff val="0"/>
              <a:lumOff val="9661"/>
              <a:alphaOff val="0"/>
            </a:schemeClr>
          </a:fillRef>
          <a:effectRef idx="0">
            <a:schemeClr val="accent4">
              <a:shade val="50000"/>
              <a:hueOff val="-118841"/>
              <a:satOff val="0"/>
              <a:lumOff val="9661"/>
              <a:alphaOff val="0"/>
            </a:schemeClr>
          </a:effectRef>
          <a:fontRef idx="minor">
            <a:schemeClr val="lt1"/>
          </a:fontRef>
        </p:style>
        <p:txBody>
          <a:bodyPr spcFirstLastPara="0" vert="horz" wrap="square" lIns="82721" tIns="92236" rIns="82722" bIns="92235" numCol="1" spcCol="1270" anchor="ctr" anchorCtr="0">
            <a:noAutofit/>
          </a:bodyPr>
          <a:lstStyle/>
          <a:p>
            <a:pPr lvl="0" algn="ctr" defTabSz="222250">
              <a:lnSpc>
                <a:spcPct val="90000"/>
              </a:lnSpc>
              <a:spcBef>
                <a:spcPct val="0"/>
              </a:spcBef>
              <a:spcAft>
                <a:spcPct val="35000"/>
              </a:spcAft>
            </a:pPr>
            <a:r>
              <a:rPr lang="en-US" sz="2000" b="1" kern="1200" dirty="0" smtClean="0"/>
              <a:t>TBI</a:t>
            </a:r>
          </a:p>
          <a:p>
            <a:pPr lvl="0" algn="ctr" defTabSz="222250">
              <a:lnSpc>
                <a:spcPct val="90000"/>
              </a:lnSpc>
              <a:spcBef>
                <a:spcPct val="0"/>
              </a:spcBef>
              <a:spcAft>
                <a:spcPct val="35000"/>
              </a:spcAft>
            </a:pPr>
            <a:r>
              <a:rPr lang="en-US" sz="2000" b="1" dirty="0" smtClean="0"/>
              <a:t>Projects </a:t>
            </a:r>
            <a:endParaRPr lang="en-US" sz="2000" b="1" kern="1200" dirty="0"/>
          </a:p>
        </p:txBody>
      </p:sp>
      <p:sp>
        <p:nvSpPr>
          <p:cNvPr id="12" name="Rectangle 11"/>
          <p:cNvSpPr/>
          <p:nvPr/>
        </p:nvSpPr>
        <p:spPr>
          <a:xfrm>
            <a:off x="961036" y="2525437"/>
            <a:ext cx="2480556" cy="400558"/>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30" name="Freeform 29"/>
          <p:cNvSpPr/>
          <p:nvPr/>
        </p:nvSpPr>
        <p:spPr>
          <a:xfrm>
            <a:off x="3425560" y="1254480"/>
            <a:ext cx="1828801" cy="1828800"/>
          </a:xfrm>
          <a:custGeom>
            <a:avLst/>
            <a:gdLst>
              <a:gd name="connsiteX0" fmla="*/ 0 w 469635"/>
              <a:gd name="connsiteY0" fmla="*/ 204291 h 408582"/>
              <a:gd name="connsiteX1" fmla="*/ 102146 w 469635"/>
              <a:gd name="connsiteY1" fmla="*/ 0 h 408582"/>
              <a:gd name="connsiteX2" fmla="*/ 367490 w 469635"/>
              <a:gd name="connsiteY2" fmla="*/ 0 h 408582"/>
              <a:gd name="connsiteX3" fmla="*/ 469635 w 469635"/>
              <a:gd name="connsiteY3" fmla="*/ 204291 h 408582"/>
              <a:gd name="connsiteX4" fmla="*/ 367490 w 469635"/>
              <a:gd name="connsiteY4" fmla="*/ 408582 h 408582"/>
              <a:gd name="connsiteX5" fmla="*/ 102146 w 469635"/>
              <a:gd name="connsiteY5" fmla="*/ 408582 h 408582"/>
              <a:gd name="connsiteX6" fmla="*/ 0 w 469635"/>
              <a:gd name="connsiteY6" fmla="*/ 204291 h 408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9635" h="408582">
                <a:moveTo>
                  <a:pt x="234817" y="0"/>
                </a:moveTo>
                <a:lnTo>
                  <a:pt x="469634" y="88867"/>
                </a:lnTo>
                <a:lnTo>
                  <a:pt x="469634" y="319716"/>
                </a:lnTo>
                <a:lnTo>
                  <a:pt x="234818" y="408582"/>
                </a:lnTo>
                <a:lnTo>
                  <a:pt x="1" y="319716"/>
                </a:lnTo>
                <a:lnTo>
                  <a:pt x="1" y="88867"/>
                </a:lnTo>
                <a:lnTo>
                  <a:pt x="234817" y="0"/>
                </a:lnTo>
                <a:close/>
              </a:path>
            </a:pathLst>
          </a:custGeom>
          <a:solidFill>
            <a:schemeClr val="accent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lt1">
              <a:hueOff val="0"/>
              <a:satOff val="0"/>
              <a:lumOff val="0"/>
              <a:alphaOff val="0"/>
            </a:schemeClr>
          </a:lnRef>
          <a:fillRef idx="1">
            <a:schemeClr val="accent4">
              <a:shade val="50000"/>
              <a:hueOff val="-475363"/>
              <a:satOff val="0"/>
              <a:lumOff val="38642"/>
              <a:alphaOff val="0"/>
            </a:schemeClr>
          </a:fillRef>
          <a:effectRef idx="0">
            <a:schemeClr val="accent4">
              <a:shade val="50000"/>
              <a:hueOff val="-475363"/>
              <a:satOff val="0"/>
              <a:lumOff val="38642"/>
              <a:alphaOff val="0"/>
            </a:schemeClr>
          </a:effectRef>
          <a:fontRef idx="minor">
            <a:schemeClr val="lt1"/>
          </a:fontRef>
        </p:style>
        <p:txBody>
          <a:bodyPr spcFirstLastPara="0" vert="horz" wrap="square" lIns="82721" tIns="92236" rIns="82722" bIns="92235" numCol="1" spcCol="1270" anchor="ctr" anchorCtr="0">
            <a:noAutofit/>
          </a:bodyPr>
          <a:lstStyle/>
          <a:p>
            <a:pPr lvl="0" algn="ctr" defTabSz="222250">
              <a:lnSpc>
                <a:spcPct val="90000"/>
              </a:lnSpc>
              <a:spcBef>
                <a:spcPct val="0"/>
              </a:spcBef>
              <a:spcAft>
                <a:spcPct val="35000"/>
              </a:spcAft>
            </a:pPr>
            <a:r>
              <a:rPr lang="en-US" b="1" kern="1200" dirty="0" smtClean="0"/>
              <a:t>Center for Human Dignity</a:t>
            </a:r>
          </a:p>
          <a:p>
            <a:pPr lvl="0" algn="ctr" defTabSz="222250">
              <a:lnSpc>
                <a:spcPct val="90000"/>
              </a:lnSpc>
              <a:spcBef>
                <a:spcPct val="0"/>
              </a:spcBef>
              <a:spcAft>
                <a:spcPct val="35000"/>
              </a:spcAft>
            </a:pPr>
            <a:r>
              <a:rPr lang="en-US" b="1" dirty="0" smtClean="0"/>
              <a:t>(PNS)</a:t>
            </a:r>
            <a:endParaRPr lang="en-US" b="1" kern="1200" dirty="0"/>
          </a:p>
        </p:txBody>
      </p:sp>
      <p:sp>
        <p:nvSpPr>
          <p:cNvPr id="45" name="Freeform 44"/>
          <p:cNvSpPr/>
          <p:nvPr/>
        </p:nvSpPr>
        <p:spPr>
          <a:xfrm>
            <a:off x="4358939" y="2792299"/>
            <a:ext cx="1828801" cy="1828800"/>
          </a:xfrm>
          <a:custGeom>
            <a:avLst/>
            <a:gdLst>
              <a:gd name="connsiteX0" fmla="*/ 0 w 469635"/>
              <a:gd name="connsiteY0" fmla="*/ 204291 h 408582"/>
              <a:gd name="connsiteX1" fmla="*/ 102146 w 469635"/>
              <a:gd name="connsiteY1" fmla="*/ 0 h 408582"/>
              <a:gd name="connsiteX2" fmla="*/ 367490 w 469635"/>
              <a:gd name="connsiteY2" fmla="*/ 0 h 408582"/>
              <a:gd name="connsiteX3" fmla="*/ 469635 w 469635"/>
              <a:gd name="connsiteY3" fmla="*/ 204291 h 408582"/>
              <a:gd name="connsiteX4" fmla="*/ 367490 w 469635"/>
              <a:gd name="connsiteY4" fmla="*/ 408582 h 408582"/>
              <a:gd name="connsiteX5" fmla="*/ 102146 w 469635"/>
              <a:gd name="connsiteY5" fmla="*/ 408582 h 408582"/>
              <a:gd name="connsiteX6" fmla="*/ 0 w 469635"/>
              <a:gd name="connsiteY6" fmla="*/ 204291 h 408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9635" h="408582">
                <a:moveTo>
                  <a:pt x="234817" y="0"/>
                </a:moveTo>
                <a:lnTo>
                  <a:pt x="469634" y="88867"/>
                </a:lnTo>
                <a:lnTo>
                  <a:pt x="469634" y="319716"/>
                </a:lnTo>
                <a:lnTo>
                  <a:pt x="234818" y="408582"/>
                </a:lnTo>
                <a:lnTo>
                  <a:pt x="1" y="319716"/>
                </a:lnTo>
                <a:lnTo>
                  <a:pt x="1" y="88867"/>
                </a:lnTo>
                <a:lnTo>
                  <a:pt x="234817" y="0"/>
                </a:lnTo>
                <a:close/>
              </a:path>
            </a:pathLst>
          </a:custGeom>
          <a:solidFill>
            <a:schemeClr val="accent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lt1">
              <a:hueOff val="0"/>
              <a:satOff val="0"/>
              <a:lumOff val="0"/>
              <a:alphaOff val="0"/>
            </a:schemeClr>
          </a:lnRef>
          <a:fillRef idx="1">
            <a:schemeClr val="accent4">
              <a:shade val="50000"/>
              <a:hueOff val="-594204"/>
              <a:satOff val="0"/>
              <a:lumOff val="48303"/>
              <a:alphaOff val="0"/>
            </a:schemeClr>
          </a:fillRef>
          <a:effectRef idx="0">
            <a:schemeClr val="accent4">
              <a:shade val="50000"/>
              <a:hueOff val="-594204"/>
              <a:satOff val="0"/>
              <a:lumOff val="48303"/>
              <a:alphaOff val="0"/>
            </a:schemeClr>
          </a:effectRef>
          <a:fontRef idx="minor">
            <a:schemeClr val="lt1"/>
          </a:fontRef>
        </p:style>
        <p:txBody>
          <a:bodyPr spcFirstLastPara="0" vert="horz" wrap="square" lIns="82721" tIns="92236" rIns="82722" bIns="92235" numCol="1" spcCol="1270" anchor="ctr" anchorCtr="0">
            <a:noAutofit/>
          </a:bodyPr>
          <a:lstStyle/>
          <a:p>
            <a:pPr lvl="0" algn="ctr" defTabSz="222250">
              <a:lnSpc>
                <a:spcPct val="90000"/>
              </a:lnSpc>
              <a:spcBef>
                <a:spcPct val="0"/>
              </a:spcBef>
              <a:spcAft>
                <a:spcPct val="35000"/>
              </a:spcAft>
            </a:pPr>
            <a:r>
              <a:rPr lang="en-US" b="1" kern="1200" dirty="0" smtClean="0"/>
              <a:t>ID/DD </a:t>
            </a:r>
            <a:r>
              <a:rPr lang="en-US" b="1" dirty="0" smtClean="0"/>
              <a:t>Prevalence &amp; Health Surveillance</a:t>
            </a:r>
          </a:p>
        </p:txBody>
      </p:sp>
      <p:sp>
        <p:nvSpPr>
          <p:cNvPr id="56" name="Freeform 55"/>
          <p:cNvSpPr/>
          <p:nvPr/>
        </p:nvSpPr>
        <p:spPr>
          <a:xfrm>
            <a:off x="6487859" y="2806127"/>
            <a:ext cx="1828801" cy="1828800"/>
          </a:xfrm>
          <a:custGeom>
            <a:avLst/>
            <a:gdLst>
              <a:gd name="connsiteX0" fmla="*/ 0 w 469635"/>
              <a:gd name="connsiteY0" fmla="*/ 204291 h 408582"/>
              <a:gd name="connsiteX1" fmla="*/ 102146 w 469635"/>
              <a:gd name="connsiteY1" fmla="*/ 0 h 408582"/>
              <a:gd name="connsiteX2" fmla="*/ 367490 w 469635"/>
              <a:gd name="connsiteY2" fmla="*/ 0 h 408582"/>
              <a:gd name="connsiteX3" fmla="*/ 469635 w 469635"/>
              <a:gd name="connsiteY3" fmla="*/ 204291 h 408582"/>
              <a:gd name="connsiteX4" fmla="*/ 367490 w 469635"/>
              <a:gd name="connsiteY4" fmla="*/ 408582 h 408582"/>
              <a:gd name="connsiteX5" fmla="*/ 102146 w 469635"/>
              <a:gd name="connsiteY5" fmla="*/ 408582 h 408582"/>
              <a:gd name="connsiteX6" fmla="*/ 0 w 469635"/>
              <a:gd name="connsiteY6" fmla="*/ 204291 h 408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9635" h="408582">
                <a:moveTo>
                  <a:pt x="234817" y="0"/>
                </a:moveTo>
                <a:lnTo>
                  <a:pt x="469634" y="88867"/>
                </a:lnTo>
                <a:lnTo>
                  <a:pt x="469634" y="319716"/>
                </a:lnTo>
                <a:lnTo>
                  <a:pt x="234818" y="408582"/>
                </a:lnTo>
                <a:lnTo>
                  <a:pt x="1" y="319716"/>
                </a:lnTo>
                <a:lnTo>
                  <a:pt x="1" y="88867"/>
                </a:lnTo>
                <a:lnTo>
                  <a:pt x="234817" y="0"/>
                </a:lnTo>
                <a:close/>
              </a:path>
            </a:pathLst>
          </a:cu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lt1">
              <a:hueOff val="0"/>
              <a:satOff val="0"/>
              <a:lumOff val="0"/>
              <a:alphaOff val="0"/>
            </a:schemeClr>
          </a:lnRef>
          <a:fillRef idx="1">
            <a:schemeClr val="accent4">
              <a:shade val="50000"/>
              <a:hueOff val="-237682"/>
              <a:satOff val="0"/>
              <a:lumOff val="19321"/>
              <a:alphaOff val="0"/>
            </a:schemeClr>
          </a:fillRef>
          <a:effectRef idx="0">
            <a:schemeClr val="accent4">
              <a:shade val="50000"/>
              <a:hueOff val="-237682"/>
              <a:satOff val="0"/>
              <a:lumOff val="19321"/>
              <a:alphaOff val="0"/>
            </a:schemeClr>
          </a:effectRef>
          <a:fontRef idx="minor">
            <a:schemeClr val="lt1"/>
          </a:fontRef>
        </p:style>
        <p:txBody>
          <a:bodyPr spcFirstLastPara="0" vert="horz" wrap="square" lIns="82721" tIns="92236" rIns="82722" bIns="92235" numCol="1" spcCol="1270" anchor="ctr" anchorCtr="0">
            <a:noAutofit/>
          </a:bodyPr>
          <a:lstStyle/>
          <a:p>
            <a:pPr lvl="0" algn="ctr" defTabSz="222250">
              <a:lnSpc>
                <a:spcPct val="90000"/>
              </a:lnSpc>
              <a:spcBef>
                <a:spcPct val="0"/>
              </a:spcBef>
              <a:spcAft>
                <a:spcPct val="35000"/>
              </a:spcAft>
            </a:pPr>
            <a:r>
              <a:rPr lang="en-US" b="1" kern="1200" dirty="0" smtClean="0"/>
              <a:t>Living Well Projects</a:t>
            </a:r>
          </a:p>
          <a:p>
            <a:pPr lvl="0" algn="ctr" defTabSz="222250">
              <a:lnSpc>
                <a:spcPct val="90000"/>
              </a:lnSpc>
              <a:spcBef>
                <a:spcPct val="0"/>
              </a:spcBef>
              <a:spcAft>
                <a:spcPct val="35000"/>
              </a:spcAft>
            </a:pPr>
            <a:r>
              <a:rPr lang="en-US" b="1" dirty="0" smtClean="0"/>
              <a:t>(PNS)</a:t>
            </a:r>
            <a:endParaRPr lang="en-US" b="1" kern="1200" dirty="0"/>
          </a:p>
        </p:txBody>
      </p:sp>
      <p:sp>
        <p:nvSpPr>
          <p:cNvPr id="60" name="Rectangle 59"/>
          <p:cNvSpPr/>
          <p:nvPr/>
        </p:nvSpPr>
        <p:spPr>
          <a:xfrm>
            <a:off x="626296" y="6457440"/>
            <a:ext cx="2480556" cy="40055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 name="Left Brace 1"/>
          <p:cNvSpPr/>
          <p:nvPr/>
        </p:nvSpPr>
        <p:spPr>
          <a:xfrm rot="5400000">
            <a:off x="1035304" y="1631098"/>
            <a:ext cx="490228" cy="1766625"/>
          </a:xfrm>
          <a:prstGeom prst="leftBrace">
            <a:avLst>
              <a:gd name="adj1" fmla="val 8333"/>
              <a:gd name="adj2" fmla="val 48519"/>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TextBox 2"/>
          <p:cNvSpPr txBox="1"/>
          <p:nvPr/>
        </p:nvSpPr>
        <p:spPr>
          <a:xfrm>
            <a:off x="376643" y="1807885"/>
            <a:ext cx="1796310" cy="307777"/>
          </a:xfrm>
          <a:prstGeom prst="rect">
            <a:avLst/>
          </a:prstGeom>
          <a:noFill/>
        </p:spPr>
        <p:txBody>
          <a:bodyPr wrap="square" rtlCol="0">
            <a:spAutoFit/>
          </a:bodyPr>
          <a:lstStyle/>
          <a:p>
            <a:pPr algn="ctr"/>
            <a:r>
              <a:rPr lang="en-US" sz="1400" dirty="0" smtClean="0"/>
              <a:t>Living Well with TBI</a:t>
            </a:r>
            <a:endParaRPr lang="en-US" sz="1400" dirty="0"/>
          </a:p>
        </p:txBody>
      </p:sp>
      <p:sp>
        <p:nvSpPr>
          <p:cNvPr id="27" name="Left Brace 26"/>
          <p:cNvSpPr/>
          <p:nvPr/>
        </p:nvSpPr>
        <p:spPr>
          <a:xfrm rot="5400000">
            <a:off x="4041800" y="-497747"/>
            <a:ext cx="490228" cy="3390902"/>
          </a:xfrm>
          <a:prstGeom prst="leftBrace">
            <a:avLst>
              <a:gd name="adj1" fmla="val 8333"/>
              <a:gd name="adj2" fmla="val 48519"/>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Left Brace 27"/>
          <p:cNvSpPr/>
          <p:nvPr/>
        </p:nvSpPr>
        <p:spPr>
          <a:xfrm rot="5400000">
            <a:off x="7298668" y="1513361"/>
            <a:ext cx="490228" cy="2145993"/>
          </a:xfrm>
          <a:prstGeom prst="leftBrace">
            <a:avLst>
              <a:gd name="adj1" fmla="val 8333"/>
              <a:gd name="adj2" fmla="val 48519"/>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TextBox 28"/>
          <p:cNvSpPr txBox="1"/>
          <p:nvPr/>
        </p:nvSpPr>
        <p:spPr>
          <a:xfrm>
            <a:off x="3305175" y="699174"/>
            <a:ext cx="2107528" cy="307777"/>
          </a:xfrm>
          <a:prstGeom prst="rect">
            <a:avLst/>
          </a:prstGeom>
          <a:noFill/>
        </p:spPr>
        <p:txBody>
          <a:bodyPr wrap="square" rtlCol="0">
            <a:spAutoFit/>
          </a:bodyPr>
          <a:lstStyle/>
          <a:p>
            <a:pPr algn="ctr"/>
            <a:r>
              <a:rPr lang="en-US" sz="1400" dirty="0" smtClean="0"/>
              <a:t>Health/Health Equity</a:t>
            </a:r>
            <a:endParaRPr lang="en-US" sz="1400" dirty="0"/>
          </a:p>
        </p:txBody>
      </p:sp>
      <p:sp>
        <p:nvSpPr>
          <p:cNvPr id="41" name="TextBox 40"/>
          <p:cNvSpPr txBox="1"/>
          <p:nvPr/>
        </p:nvSpPr>
        <p:spPr>
          <a:xfrm>
            <a:off x="6724913" y="1956457"/>
            <a:ext cx="1891866" cy="307777"/>
          </a:xfrm>
          <a:prstGeom prst="rect">
            <a:avLst/>
          </a:prstGeom>
          <a:noFill/>
        </p:spPr>
        <p:txBody>
          <a:bodyPr wrap="square" rtlCol="0">
            <a:spAutoFit/>
          </a:bodyPr>
          <a:lstStyle/>
          <a:p>
            <a:pPr algn="ctr"/>
            <a:r>
              <a:rPr lang="en-US" sz="1400" dirty="0" smtClean="0"/>
              <a:t>Health/Welfare</a:t>
            </a:r>
            <a:endParaRPr lang="en-US" sz="1400" dirty="0"/>
          </a:p>
        </p:txBody>
      </p:sp>
      <p:sp>
        <p:nvSpPr>
          <p:cNvPr id="42" name="Freeform 41"/>
          <p:cNvSpPr/>
          <p:nvPr/>
        </p:nvSpPr>
        <p:spPr>
          <a:xfrm>
            <a:off x="2457274" y="2778373"/>
            <a:ext cx="1828800" cy="1828800"/>
          </a:xfrm>
          <a:custGeom>
            <a:avLst/>
            <a:gdLst>
              <a:gd name="connsiteX0" fmla="*/ 0 w 761760"/>
              <a:gd name="connsiteY0" fmla="*/ 331366 h 662731"/>
              <a:gd name="connsiteX1" fmla="*/ 165683 w 761760"/>
              <a:gd name="connsiteY1" fmla="*/ 0 h 662731"/>
              <a:gd name="connsiteX2" fmla="*/ 596077 w 761760"/>
              <a:gd name="connsiteY2" fmla="*/ 0 h 662731"/>
              <a:gd name="connsiteX3" fmla="*/ 761760 w 761760"/>
              <a:gd name="connsiteY3" fmla="*/ 331366 h 662731"/>
              <a:gd name="connsiteX4" fmla="*/ 596077 w 761760"/>
              <a:gd name="connsiteY4" fmla="*/ 662731 h 662731"/>
              <a:gd name="connsiteX5" fmla="*/ 165683 w 761760"/>
              <a:gd name="connsiteY5" fmla="*/ 662731 h 662731"/>
              <a:gd name="connsiteX6" fmla="*/ 0 w 761760"/>
              <a:gd name="connsiteY6" fmla="*/ 331366 h 662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61760" h="662731">
                <a:moveTo>
                  <a:pt x="380879" y="0"/>
                </a:moveTo>
                <a:lnTo>
                  <a:pt x="761759" y="144144"/>
                </a:lnTo>
                <a:lnTo>
                  <a:pt x="761759" y="518587"/>
                </a:lnTo>
                <a:lnTo>
                  <a:pt x="380879" y="662731"/>
                </a:lnTo>
                <a:lnTo>
                  <a:pt x="1" y="518587"/>
                </a:lnTo>
                <a:lnTo>
                  <a:pt x="1" y="144144"/>
                </a:lnTo>
                <a:lnTo>
                  <a:pt x="380879" y="0"/>
                </a:lnTo>
                <a:close/>
              </a:path>
            </a:pathLst>
          </a:custGeom>
          <a:solidFill>
            <a:schemeClr val="accent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lt1">
              <a:hueOff val="0"/>
              <a:satOff val="0"/>
              <a:lumOff val="0"/>
              <a:alphaOff val="0"/>
            </a:schemeClr>
          </a:lnRef>
          <a:fillRef idx="1">
            <a:schemeClr val="accent1">
              <a:alpha val="90000"/>
              <a:hueOff val="0"/>
              <a:satOff val="0"/>
              <a:lumOff val="0"/>
              <a:alphaOff val="-37333"/>
            </a:schemeClr>
          </a:fillRef>
          <a:effectRef idx="0">
            <a:scrgbClr r="0" g="0" b="0"/>
          </a:effectRef>
          <a:fontRef idx="minor">
            <a:schemeClr val="lt1"/>
          </a:fontRef>
        </p:style>
        <p:txBody>
          <a:bodyPr spcFirstLastPara="0" vert="horz" wrap="square" lIns="122326" tIns="137759" rIns="122327" bIns="137758" numCol="1" spcCol="1270" anchor="ctr" anchorCtr="0">
            <a:noAutofit/>
          </a:bodyPr>
          <a:lstStyle/>
          <a:p>
            <a:pPr lvl="0" algn="ctr" defTabSz="222250">
              <a:lnSpc>
                <a:spcPct val="90000"/>
              </a:lnSpc>
              <a:spcBef>
                <a:spcPct val="0"/>
              </a:spcBef>
              <a:spcAft>
                <a:spcPct val="35000"/>
              </a:spcAft>
            </a:pPr>
            <a:r>
              <a:rPr lang="en-US" sz="1600" b="1" kern="1200" dirty="0" smtClean="0">
                <a:solidFill>
                  <a:schemeClr val="bg1"/>
                </a:solidFill>
              </a:rPr>
              <a:t>National Training Center on Dual Diagnosis </a:t>
            </a:r>
          </a:p>
          <a:p>
            <a:pPr lvl="0" algn="ctr" defTabSz="222250">
              <a:lnSpc>
                <a:spcPct val="90000"/>
              </a:lnSpc>
              <a:spcBef>
                <a:spcPct val="0"/>
              </a:spcBef>
              <a:spcAft>
                <a:spcPct val="35000"/>
              </a:spcAft>
            </a:pPr>
            <a:r>
              <a:rPr lang="en-US" sz="1600" b="1" kern="1200" dirty="0" smtClean="0">
                <a:solidFill>
                  <a:schemeClr val="bg1"/>
                </a:solidFill>
              </a:rPr>
              <a:t>(UCEDD NTI)</a:t>
            </a:r>
            <a:endParaRPr lang="en-US" sz="1600" b="1" kern="1200" dirty="0">
              <a:solidFill>
                <a:schemeClr val="bg1"/>
              </a:solidFill>
            </a:endParaRPr>
          </a:p>
        </p:txBody>
      </p:sp>
      <p:sp>
        <p:nvSpPr>
          <p:cNvPr id="44" name="Freeform 43"/>
          <p:cNvSpPr/>
          <p:nvPr/>
        </p:nvSpPr>
        <p:spPr>
          <a:xfrm>
            <a:off x="4367264" y="4684416"/>
            <a:ext cx="1828801" cy="1828800"/>
          </a:xfrm>
          <a:custGeom>
            <a:avLst/>
            <a:gdLst>
              <a:gd name="connsiteX0" fmla="*/ 0 w 469635"/>
              <a:gd name="connsiteY0" fmla="*/ 204291 h 408582"/>
              <a:gd name="connsiteX1" fmla="*/ 102146 w 469635"/>
              <a:gd name="connsiteY1" fmla="*/ 0 h 408582"/>
              <a:gd name="connsiteX2" fmla="*/ 367490 w 469635"/>
              <a:gd name="connsiteY2" fmla="*/ 0 h 408582"/>
              <a:gd name="connsiteX3" fmla="*/ 469635 w 469635"/>
              <a:gd name="connsiteY3" fmla="*/ 204291 h 408582"/>
              <a:gd name="connsiteX4" fmla="*/ 367490 w 469635"/>
              <a:gd name="connsiteY4" fmla="*/ 408582 h 408582"/>
              <a:gd name="connsiteX5" fmla="*/ 102146 w 469635"/>
              <a:gd name="connsiteY5" fmla="*/ 408582 h 408582"/>
              <a:gd name="connsiteX6" fmla="*/ 0 w 469635"/>
              <a:gd name="connsiteY6" fmla="*/ 204291 h 408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9635" h="408582">
                <a:moveTo>
                  <a:pt x="234817" y="0"/>
                </a:moveTo>
                <a:lnTo>
                  <a:pt x="469634" y="88867"/>
                </a:lnTo>
                <a:lnTo>
                  <a:pt x="469634" y="319716"/>
                </a:lnTo>
                <a:lnTo>
                  <a:pt x="234818" y="408582"/>
                </a:lnTo>
                <a:lnTo>
                  <a:pt x="1" y="319716"/>
                </a:lnTo>
                <a:lnTo>
                  <a:pt x="1" y="88867"/>
                </a:lnTo>
                <a:lnTo>
                  <a:pt x="234817" y="0"/>
                </a:lnTo>
                <a:close/>
              </a:path>
            </a:pathLst>
          </a:custGeom>
          <a:solidFill>
            <a:schemeClr val="accent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lt1">
              <a:hueOff val="0"/>
              <a:satOff val="0"/>
              <a:lumOff val="0"/>
              <a:alphaOff val="0"/>
            </a:schemeClr>
          </a:lnRef>
          <a:fillRef idx="1">
            <a:schemeClr val="accent4">
              <a:shade val="50000"/>
              <a:hueOff val="-237682"/>
              <a:satOff val="0"/>
              <a:lumOff val="19321"/>
              <a:alphaOff val="0"/>
            </a:schemeClr>
          </a:fillRef>
          <a:effectRef idx="0">
            <a:schemeClr val="accent4">
              <a:shade val="50000"/>
              <a:hueOff val="-237682"/>
              <a:satOff val="0"/>
              <a:lumOff val="19321"/>
              <a:alphaOff val="0"/>
            </a:schemeClr>
          </a:effectRef>
          <a:fontRef idx="minor">
            <a:schemeClr val="lt1"/>
          </a:fontRef>
        </p:style>
        <p:txBody>
          <a:bodyPr spcFirstLastPara="0" vert="horz" wrap="square" lIns="82721" tIns="92236" rIns="82722" bIns="92235" numCol="1" spcCol="1270" anchor="ctr" anchorCtr="0">
            <a:noAutofit/>
          </a:bodyPr>
          <a:lstStyle/>
          <a:p>
            <a:pPr lvl="0" algn="ctr" defTabSz="222250">
              <a:lnSpc>
                <a:spcPct val="90000"/>
              </a:lnSpc>
              <a:spcBef>
                <a:spcPct val="0"/>
              </a:spcBef>
              <a:spcAft>
                <a:spcPct val="35000"/>
              </a:spcAft>
            </a:pPr>
            <a:r>
              <a:rPr lang="en-US" b="1" kern="1200" dirty="0" smtClean="0"/>
              <a:t>Maternal Morbidity </a:t>
            </a:r>
          </a:p>
          <a:p>
            <a:pPr lvl="0" algn="ctr" defTabSz="222250">
              <a:lnSpc>
                <a:spcPct val="90000"/>
              </a:lnSpc>
              <a:spcBef>
                <a:spcPct val="0"/>
              </a:spcBef>
              <a:spcAft>
                <a:spcPct val="35000"/>
              </a:spcAft>
            </a:pPr>
            <a:r>
              <a:rPr lang="en-US" b="1" kern="1200" dirty="0" smtClean="0"/>
              <a:t>(HHS)</a:t>
            </a:r>
            <a:endParaRPr lang="en-US" b="1" kern="1200" dirty="0"/>
          </a:p>
        </p:txBody>
      </p:sp>
    </p:spTree>
    <p:extLst>
      <p:ext uri="{BB962C8B-B14F-4D97-AF65-F5344CB8AC3E}">
        <p14:creationId xmlns:p14="http://schemas.microsoft.com/office/powerpoint/2010/main" val="26371882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AoD Programs Supporting Healthy Living with a Disability</a:t>
            </a:r>
          </a:p>
        </p:txBody>
      </p:sp>
      <p:sp>
        <p:nvSpPr>
          <p:cNvPr id="3" name="Content Placeholder 2"/>
          <p:cNvSpPr>
            <a:spLocks noGrp="1"/>
          </p:cNvSpPr>
          <p:nvPr>
            <p:ph idx="1"/>
          </p:nvPr>
        </p:nvSpPr>
        <p:spPr/>
        <p:txBody>
          <a:bodyPr>
            <a:normAutofit fontScale="47500" lnSpcReduction="20000"/>
          </a:bodyPr>
          <a:lstStyle/>
          <a:p>
            <a:r>
              <a:rPr lang="en-US" dirty="0" smtClean="0"/>
              <a:t>Disability </a:t>
            </a:r>
            <a:r>
              <a:rPr lang="en-US" dirty="0"/>
              <a:t>Rights Wisconsin successfully advocated for the preservation of the freestanding, fully self-directed long term support HCBS waiver program known as IRIS and for the managed long term care HCBS program known as Family Care. </a:t>
            </a:r>
            <a:r>
              <a:rPr lang="en-US" dirty="0" smtClean="0"/>
              <a:t>The </a:t>
            </a:r>
            <a:r>
              <a:rPr lang="en-US" dirty="0"/>
              <a:t>Department of Health Services embarked on a redesign of Wisconsin’s adult long term support system that would have combined the Family Care and IRIS programs into one program that would integrate acute and primary care and long term care services.</a:t>
            </a:r>
          </a:p>
          <a:p>
            <a:endParaRPr lang="en-US" dirty="0"/>
          </a:p>
          <a:p>
            <a:r>
              <a:rPr lang="en-US" dirty="0" smtClean="0"/>
              <a:t>Disability </a:t>
            </a:r>
            <a:r>
              <a:rPr lang="en-US" dirty="0"/>
              <a:t>Rights </a:t>
            </a:r>
            <a:r>
              <a:rPr lang="en-US" dirty="0" smtClean="0"/>
              <a:t>Maryland maintains the Helping </a:t>
            </a:r>
            <a:r>
              <a:rPr lang="en-US" dirty="0"/>
              <a:t>Obtain Medicaid Essential Services (HOMES) </a:t>
            </a:r>
            <a:r>
              <a:rPr lang="en-US" dirty="0" smtClean="0"/>
              <a:t>program which provides legal </a:t>
            </a:r>
            <a:r>
              <a:rPr lang="en-US" dirty="0"/>
              <a:t>assistance for adults and children with DD </a:t>
            </a:r>
            <a:r>
              <a:rPr lang="en-US" dirty="0" smtClean="0"/>
              <a:t>who have been denied and experience other </a:t>
            </a:r>
            <a:r>
              <a:rPr lang="en-US" dirty="0"/>
              <a:t>access barriers to the health care services they need and are entitled to </a:t>
            </a:r>
            <a:r>
              <a:rPr lang="en-US" dirty="0" smtClean="0"/>
              <a:t>under </a:t>
            </a:r>
            <a:r>
              <a:rPr lang="en-US" dirty="0"/>
              <a:t>Maryland’s Medical Assistance (Medicaid) </a:t>
            </a:r>
            <a:r>
              <a:rPr lang="en-US" dirty="0" smtClean="0"/>
              <a:t>program. It offers:</a:t>
            </a:r>
          </a:p>
          <a:p>
            <a:pPr lvl="1"/>
            <a:r>
              <a:rPr lang="en-US" dirty="0" smtClean="0"/>
              <a:t>Individual </a:t>
            </a:r>
            <a:r>
              <a:rPr lang="en-US" dirty="0"/>
              <a:t>client representation; recruitment, training, referrals and technical assistance to pro bono attorneys who also provide legal assistance to people with disabilities in Medicaid appeals; </a:t>
            </a:r>
            <a:endParaRPr lang="en-US" dirty="0" smtClean="0"/>
          </a:p>
          <a:p>
            <a:pPr lvl="1"/>
            <a:r>
              <a:rPr lang="en-US" dirty="0" smtClean="0"/>
              <a:t>Community </a:t>
            </a:r>
            <a:r>
              <a:rPr lang="en-US" dirty="0"/>
              <a:t>outreach and education; </a:t>
            </a:r>
            <a:endParaRPr lang="en-US" dirty="0" smtClean="0"/>
          </a:p>
          <a:p>
            <a:pPr lvl="1"/>
            <a:r>
              <a:rPr lang="en-US" dirty="0" smtClean="0"/>
              <a:t>Dissemination </a:t>
            </a:r>
            <a:r>
              <a:rPr lang="en-US" dirty="0"/>
              <a:t>of written materials; and </a:t>
            </a:r>
            <a:endParaRPr lang="en-US" dirty="0" smtClean="0"/>
          </a:p>
          <a:p>
            <a:pPr lvl="1"/>
            <a:r>
              <a:rPr lang="en-US" dirty="0" smtClean="0"/>
              <a:t>Systemic </a:t>
            </a:r>
            <a:r>
              <a:rPr lang="en-US" dirty="0"/>
              <a:t>advocacy to eliminate common system-wide access barriers that result in multiple service denials. </a:t>
            </a:r>
          </a:p>
        </p:txBody>
      </p:sp>
      <p:sp>
        <p:nvSpPr>
          <p:cNvPr id="4" name="Slide Number Placeholder 3"/>
          <p:cNvSpPr>
            <a:spLocks noGrp="1"/>
          </p:cNvSpPr>
          <p:nvPr>
            <p:ph type="sldNum" sz="quarter" idx="12"/>
          </p:nvPr>
        </p:nvSpPr>
        <p:spPr/>
        <p:txBody>
          <a:bodyPr/>
          <a:lstStyle/>
          <a:p>
            <a:fld id="{7AA28999-D008-419E-9628-EE1C64F81F4C}" type="slidenum">
              <a:rPr lang="en-US" smtClean="0"/>
              <a:pPr/>
              <a:t>5</a:t>
            </a:fld>
            <a:endParaRPr lang="en-US" dirty="0"/>
          </a:p>
        </p:txBody>
      </p:sp>
    </p:spTree>
    <p:extLst>
      <p:ext uri="{BB962C8B-B14F-4D97-AF65-F5344CB8AC3E}">
        <p14:creationId xmlns:p14="http://schemas.microsoft.com/office/powerpoint/2010/main" val="4340822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Healthy Living – Collaboration </a:t>
            </a:r>
            <a:endParaRPr lang="en-US" dirty="0"/>
          </a:p>
        </p:txBody>
      </p:sp>
      <p:sp>
        <p:nvSpPr>
          <p:cNvPr id="3" name="Content Placeholder 2"/>
          <p:cNvSpPr>
            <a:spLocks noGrp="1"/>
          </p:cNvSpPr>
          <p:nvPr>
            <p:ph idx="1"/>
          </p:nvPr>
        </p:nvSpPr>
        <p:spPr/>
        <p:txBody>
          <a:bodyPr>
            <a:normAutofit lnSpcReduction="10000"/>
          </a:bodyPr>
          <a:lstStyle/>
          <a:p>
            <a:r>
              <a:rPr lang="en-US" dirty="0" smtClean="0"/>
              <a:t>DD Networks </a:t>
            </a:r>
            <a:r>
              <a:rPr lang="en-US" dirty="0"/>
              <a:t>– Disaster preparedness, Waiting List reductions,  maternal and child health, Healthcare transition, Autism </a:t>
            </a:r>
            <a:r>
              <a:rPr lang="en-US" dirty="0" smtClean="0"/>
              <a:t>Services</a:t>
            </a:r>
          </a:p>
          <a:p>
            <a:endParaRPr lang="en-US" dirty="0" smtClean="0"/>
          </a:p>
          <a:p>
            <a:r>
              <a:rPr lang="en-US" dirty="0" smtClean="0"/>
              <a:t>Federal – </a:t>
            </a:r>
            <a:r>
              <a:rPr lang="en-US" dirty="0"/>
              <a:t>ID/DD </a:t>
            </a:r>
            <a:r>
              <a:rPr lang="en-US" dirty="0" smtClean="0"/>
              <a:t>data: CDC (NCHS, NCBDDD), CMS, ASPE, OMH on; HHS Workgroup on Maternal Morbidity (ASPE)</a:t>
            </a:r>
            <a:endParaRPr lang="en-US" dirty="0"/>
          </a:p>
          <a:p>
            <a:endParaRPr lang="en-US" dirty="0"/>
          </a:p>
        </p:txBody>
      </p:sp>
      <p:sp>
        <p:nvSpPr>
          <p:cNvPr id="4" name="Slide Number Placeholder 3"/>
          <p:cNvSpPr>
            <a:spLocks noGrp="1"/>
          </p:cNvSpPr>
          <p:nvPr>
            <p:ph type="sldNum" sz="quarter" idx="12"/>
          </p:nvPr>
        </p:nvSpPr>
        <p:spPr/>
        <p:txBody>
          <a:bodyPr/>
          <a:lstStyle/>
          <a:p>
            <a:fld id="{7AA28999-D008-419E-9628-EE1C64F81F4C}" type="slidenum">
              <a:rPr lang="en-US" smtClean="0"/>
              <a:pPr/>
              <a:t>6</a:t>
            </a:fld>
            <a:endParaRPr lang="en-US" dirty="0"/>
          </a:p>
        </p:txBody>
      </p:sp>
    </p:spTree>
    <p:extLst>
      <p:ext uri="{BB962C8B-B14F-4D97-AF65-F5344CB8AC3E}">
        <p14:creationId xmlns:p14="http://schemas.microsoft.com/office/powerpoint/2010/main" val="21394830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3664521676"/>
              </p:ext>
            </p:extLst>
          </p:nvPr>
        </p:nvGraphicFramePr>
        <p:xfrm>
          <a:off x="295063" y="1676401"/>
          <a:ext cx="8620337" cy="3810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3" name="TextBox 12"/>
          <p:cNvSpPr txBox="1"/>
          <p:nvPr/>
        </p:nvSpPr>
        <p:spPr>
          <a:xfrm>
            <a:off x="1991635" y="107084"/>
            <a:ext cx="5510775" cy="1200329"/>
          </a:xfrm>
          <a:prstGeom prst="rect">
            <a:avLst/>
          </a:prstGeom>
          <a:noFill/>
        </p:spPr>
        <p:txBody>
          <a:bodyPr wrap="square" rtlCol="0">
            <a:spAutoFit/>
          </a:bodyPr>
          <a:lstStyle/>
          <a:p>
            <a:pPr algn="ctr"/>
            <a:r>
              <a:rPr lang="en-US" sz="3600" dirty="0" smtClean="0"/>
              <a:t>Protecting Rights and Preventing Abuse</a:t>
            </a:r>
            <a:endParaRPr lang="en-US" sz="3600" dirty="0"/>
          </a:p>
        </p:txBody>
      </p:sp>
      <p:graphicFrame>
        <p:nvGraphicFramePr>
          <p:cNvPr id="5" name="Diagram 4"/>
          <p:cNvGraphicFramePr/>
          <p:nvPr>
            <p:extLst>
              <p:ext uri="{D42A27DB-BD31-4B8C-83A1-F6EECF244321}">
                <p14:modId xmlns:p14="http://schemas.microsoft.com/office/powerpoint/2010/main" val="3681216390"/>
              </p:ext>
            </p:extLst>
          </p:nvPr>
        </p:nvGraphicFramePr>
        <p:xfrm>
          <a:off x="381000" y="1396999"/>
          <a:ext cx="8382000" cy="4089401"/>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20034370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Protection Rights and Preventing </a:t>
            </a:r>
            <a:r>
              <a:rPr lang="en-US" dirty="0" smtClean="0"/>
              <a:t>Abuse – Supporting Decision Making</a:t>
            </a:r>
            <a:endParaRPr lang="en-US" dirty="0"/>
          </a:p>
        </p:txBody>
      </p:sp>
      <p:sp>
        <p:nvSpPr>
          <p:cNvPr id="3" name="Content Placeholder 2"/>
          <p:cNvSpPr>
            <a:spLocks noGrp="1"/>
          </p:cNvSpPr>
          <p:nvPr>
            <p:ph idx="1"/>
          </p:nvPr>
        </p:nvSpPr>
        <p:spPr>
          <a:xfrm>
            <a:off x="457200" y="1828799"/>
            <a:ext cx="8229600" cy="3657601"/>
          </a:xfrm>
        </p:spPr>
        <p:txBody>
          <a:bodyPr>
            <a:normAutofit fontScale="77500" lnSpcReduction="20000"/>
          </a:bodyPr>
          <a:lstStyle/>
          <a:p>
            <a:r>
              <a:rPr lang="en-US" sz="2800" dirty="0" smtClean="0"/>
              <a:t>Planning grants supporting three states to engage in </a:t>
            </a:r>
            <a:r>
              <a:rPr lang="en-US" sz="2800" dirty="0"/>
              <a:t>a year of planning for future state-based collaborative projects to make progress in strategies and facilitate decisional supports for all </a:t>
            </a:r>
            <a:r>
              <a:rPr lang="en-US" sz="2800" dirty="0" smtClean="0"/>
              <a:t>adults</a:t>
            </a:r>
          </a:p>
          <a:p>
            <a:endParaRPr lang="en-US" sz="2800" dirty="0"/>
          </a:p>
          <a:p>
            <a:r>
              <a:rPr lang="en-US" sz="2800" dirty="0" smtClean="0"/>
              <a:t>As a result of these </a:t>
            </a:r>
            <a:r>
              <a:rPr lang="en-US" sz="2800" dirty="0"/>
              <a:t>planning </a:t>
            </a:r>
            <a:r>
              <a:rPr lang="en-US" sz="2800" dirty="0" smtClean="0"/>
              <a:t>grants, States will have action </a:t>
            </a:r>
            <a:r>
              <a:rPr lang="en-US" sz="2800" dirty="0"/>
              <a:t>plans for advancing strategies that will ensure self-determination of older adults and adults with intellectual and developmental disabilities (I/DD) through the use of a full range of decisional </a:t>
            </a:r>
            <a:r>
              <a:rPr lang="en-US" sz="2800" dirty="0" smtClean="0"/>
              <a:t>supports</a:t>
            </a:r>
          </a:p>
          <a:p>
            <a:endParaRPr lang="en-US" sz="2800" dirty="0" smtClean="0"/>
          </a:p>
          <a:p>
            <a:r>
              <a:rPr lang="en-US" sz="2800" dirty="0" smtClean="0"/>
              <a:t>Grant recipients: MO </a:t>
            </a:r>
            <a:r>
              <a:rPr lang="en-US" sz="2800" dirty="0"/>
              <a:t>and KS UCEDDs, IN P&amp;A </a:t>
            </a:r>
          </a:p>
          <a:p>
            <a:endParaRPr lang="en-US" sz="2800" dirty="0"/>
          </a:p>
          <a:p>
            <a:endParaRPr lang="en-US" dirty="0"/>
          </a:p>
          <a:p>
            <a:endParaRPr lang="en-US" dirty="0"/>
          </a:p>
        </p:txBody>
      </p:sp>
      <p:sp>
        <p:nvSpPr>
          <p:cNvPr id="4" name="Slide Number Placeholder 3"/>
          <p:cNvSpPr>
            <a:spLocks noGrp="1"/>
          </p:cNvSpPr>
          <p:nvPr>
            <p:ph type="sldNum" sz="quarter" idx="12"/>
          </p:nvPr>
        </p:nvSpPr>
        <p:spPr/>
        <p:txBody>
          <a:bodyPr/>
          <a:lstStyle/>
          <a:p>
            <a:fld id="{7AA28999-D008-419E-9628-EE1C64F81F4C}" type="slidenum">
              <a:rPr lang="en-US" smtClean="0"/>
              <a:pPr/>
              <a:t>8</a:t>
            </a:fld>
            <a:endParaRPr lang="en-US" dirty="0"/>
          </a:p>
        </p:txBody>
      </p:sp>
    </p:spTree>
    <p:extLst>
      <p:ext uri="{BB962C8B-B14F-4D97-AF65-F5344CB8AC3E}">
        <p14:creationId xmlns:p14="http://schemas.microsoft.com/office/powerpoint/2010/main" val="6343858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915400" cy="1752600"/>
          </a:xfrm>
        </p:spPr>
        <p:txBody>
          <a:bodyPr>
            <a:normAutofit fontScale="90000"/>
          </a:bodyPr>
          <a:lstStyle/>
          <a:p>
            <a:pPr algn="l"/>
            <a:r>
              <a:rPr lang="en-US" sz="1941" b="1" dirty="0"/>
              <a:t>Living Well-Model Approaches for Enhancing the Quality, Effectiveness and Monitoring of Home and Community Based Services for Individuals with Developmental </a:t>
            </a:r>
            <a:r>
              <a:rPr lang="en-US" sz="1941" b="1" dirty="0" smtClean="0"/>
              <a:t>Disabilities</a:t>
            </a:r>
            <a:br>
              <a:rPr lang="en-US" sz="1941" b="1" dirty="0" smtClean="0"/>
            </a:br>
            <a:r>
              <a:rPr lang="en-US" sz="1941" dirty="0"/>
              <a:t/>
            </a:r>
            <a:br>
              <a:rPr lang="en-US" sz="1941" dirty="0"/>
            </a:br>
            <a:r>
              <a:rPr lang="en-US" sz="1941" i="1" dirty="0"/>
              <a:t>Two inter-related core components for enhancing and assuring the independence, integration, safety, health, and well-being of individuals living in the community: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615614619"/>
              </p:ext>
            </p:extLst>
          </p:nvPr>
        </p:nvGraphicFramePr>
        <p:xfrm>
          <a:off x="990600" y="1828800"/>
          <a:ext cx="7987553" cy="490593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a:xfrm>
            <a:off x="3505200" y="6294627"/>
            <a:ext cx="2133600" cy="365125"/>
          </a:xfrm>
        </p:spPr>
        <p:txBody>
          <a:bodyPr/>
          <a:lstStyle/>
          <a:p>
            <a:fld id="{7AA28999-D008-419E-9628-EE1C64F81F4C}" type="slidenum">
              <a:rPr lang="en-US" smtClean="0"/>
              <a:pPr/>
              <a:t>9</a:t>
            </a:fld>
            <a:endParaRPr lang="en-US" dirty="0"/>
          </a:p>
        </p:txBody>
      </p:sp>
    </p:spTree>
    <p:extLst>
      <p:ext uri="{BB962C8B-B14F-4D97-AF65-F5344CB8AC3E}">
        <p14:creationId xmlns:p14="http://schemas.microsoft.com/office/powerpoint/2010/main" val="3875936204"/>
      </p:ext>
    </p:extLst>
  </p:cSld>
  <p:clrMapOvr>
    <a:masterClrMapping/>
  </p:clrMapOvr>
  <p:timing>
    <p:tnLst>
      <p:par>
        <p:cTn id="1" dur="indefinite" restart="never" nodeType="tmRoot"/>
      </p:par>
    </p:tnLst>
  </p:timing>
</p:sld>
</file>

<file path=ppt/theme/theme1.xml><?xml version="1.0" encoding="utf-8"?>
<a:theme xmlns:a="http://schemas.openxmlformats.org/drawingml/2006/main" name="ACLPresentationTemplate_2014">
  <a:themeElements>
    <a:clrScheme name="ACL">
      <a:dk1>
        <a:sysClr val="windowText" lastClr="000000"/>
      </a:dk1>
      <a:lt1>
        <a:sysClr val="window" lastClr="FFFFFF"/>
      </a:lt1>
      <a:dk2>
        <a:srgbClr val="0A4F90"/>
      </a:dk2>
      <a:lt2>
        <a:srgbClr val="FAA21C"/>
      </a:lt2>
      <a:accent1>
        <a:srgbClr val="BF1E2E"/>
      </a:accent1>
      <a:accent2>
        <a:srgbClr val="E3F1FD"/>
      </a:accent2>
      <a:accent3>
        <a:srgbClr val="FAA21C"/>
      </a:accent3>
      <a:accent4>
        <a:srgbClr val="0A4F90"/>
      </a:accent4>
      <a:accent5>
        <a:srgbClr val="C0C0C0"/>
      </a:accent5>
      <a:accent6>
        <a:srgbClr val="777777"/>
      </a:accent6>
      <a:hlink>
        <a:srgbClr val="0033CC"/>
      </a:hlink>
      <a:folHlink>
        <a:srgbClr val="5F006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ACLPresentationTemplate_2014</Template>
  <TotalTime>1320</TotalTime>
  <Words>2345</Words>
  <Application>Microsoft Office PowerPoint</Application>
  <PresentationFormat>On-screen Show (4:3)</PresentationFormat>
  <Paragraphs>311</Paragraphs>
  <Slides>27</Slides>
  <Notes>21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Arial</vt:lpstr>
      <vt:lpstr>Calibri</vt:lpstr>
      <vt:lpstr>Constantia</vt:lpstr>
      <vt:lpstr>Courier New</vt:lpstr>
      <vt:lpstr>Tahoma</vt:lpstr>
      <vt:lpstr>Times New Roman</vt:lpstr>
      <vt:lpstr>Wingdings</vt:lpstr>
      <vt:lpstr>ACLPresentationTemplate_2014</vt:lpstr>
      <vt:lpstr>Title Slide Option A</vt:lpstr>
      <vt:lpstr>AoD priorities </vt:lpstr>
      <vt:lpstr>PowerPoint Presentation</vt:lpstr>
      <vt:lpstr>PowerPoint Presentation</vt:lpstr>
      <vt:lpstr>AoD Programs Supporting Healthy Living with a Disability</vt:lpstr>
      <vt:lpstr>Healthy Living – Collaboration </vt:lpstr>
      <vt:lpstr>PowerPoint Presentation</vt:lpstr>
      <vt:lpstr>Protection Rights and Preventing Abuse – Supporting Decision Making</vt:lpstr>
      <vt:lpstr>Living Well-Model Approaches for Enhancing the Quality, Effectiveness and Monitoring of Home and Community Based Services for Individuals with Developmental Disabilities  Two inter-related core components for enhancing and assuring the independence, integration, safety, health, and well-being of individuals living in the community: </vt:lpstr>
      <vt:lpstr>Protecting Rights and Preventing Abuse</vt:lpstr>
      <vt:lpstr>Protection Rights and Preventing Abuse</vt:lpstr>
      <vt:lpstr>Protection Rights and Preventing Abuse – Collaboration </vt:lpstr>
      <vt:lpstr>PowerPoint Presentation</vt:lpstr>
      <vt:lpstr>Achieving Economic Security and Mobility</vt:lpstr>
      <vt:lpstr>Achieving Economic Security and Mobility – Collaboration </vt:lpstr>
      <vt:lpstr>PowerPoint Presentation</vt:lpstr>
      <vt:lpstr>AoD Programs Empowering Individuals, Families, &amp; Communities</vt:lpstr>
      <vt:lpstr>AoD Programs Empowering Individuals, Families, &amp; Communities</vt:lpstr>
      <vt:lpstr>Empowering Individuals, Families, &amp; Communities - Collaboration</vt:lpstr>
      <vt:lpstr>Operational Excellence </vt:lpstr>
      <vt:lpstr>Organizational updates</vt:lpstr>
      <vt:lpstr>PowerPoint Presentation</vt:lpstr>
      <vt:lpstr>AoD Leadership</vt:lpstr>
      <vt:lpstr>ODSI Staff Contact Information</vt:lpstr>
      <vt:lpstr>Grants Management Fiscal Points of Contact</vt:lpstr>
      <vt:lpstr>FY20 Funding Update</vt:lpstr>
      <vt:lpstr>Questions? Comments?</vt:lpstr>
    </vt:vector>
  </TitlesOfParts>
  <Company>HHS/ACL/OEA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ACL Presentation Style Template</dc:title>
  <dc:creator>ACL</dc:creator>
  <cp:keywords>ACL, OEA, Template</cp:keywords>
  <cp:lastModifiedBy>McLain, Ophelia M (ACL)</cp:lastModifiedBy>
  <cp:revision>99</cp:revision>
  <dcterms:created xsi:type="dcterms:W3CDTF">2017-03-22T19:20:04Z</dcterms:created>
  <dcterms:modified xsi:type="dcterms:W3CDTF">2020-05-28T00:18:04Z</dcterms:modified>
</cp:coreProperties>
</file>